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Slab"/>
      <p:regular r:id="rId44"/>
      <p:bold r:id="rId45"/>
    </p:embeddedFont>
    <p:embeddedFont>
      <p:font typeface="Roboto"/>
      <p:regular r:id="rId46"/>
      <p:bold r:id="rId47"/>
      <p:italic r:id="rId48"/>
      <p:boldItalic r:id="rId49"/>
    </p:embeddedFont>
    <p:embeddedFont>
      <p:font typeface="Roboto Medium"/>
      <p:regular r:id="rId50"/>
      <p:bold r:id="rId51"/>
      <p:italic r:id="rId52"/>
      <p:boldItalic r:id="rId53"/>
    </p:embeddedFont>
    <p:embeddedFont>
      <p:font typeface="Montserrat"/>
      <p:regular r:id="rId54"/>
      <p:bold r:id="rId55"/>
      <p:italic r:id="rId56"/>
      <p:boldItalic r:id="rId57"/>
    </p:embeddedFont>
    <p:embeddedFont>
      <p:font typeface="Helvetica Neue"/>
      <p:regular r:id="rId58"/>
      <p:bold r:id="rId59"/>
      <p:italic r:id="rId60"/>
      <p:boldItalic r:id="rId61"/>
    </p:embeddedFont>
    <p:embeddedFont>
      <p:font typeface="Helvetica Neue Light"/>
      <p:regular r:id="rId62"/>
      <p:bold r:id="rId63"/>
      <p:italic r:id="rId64"/>
      <p:boldItalic r:id="rId65"/>
    </p:embeddedFont>
    <p:embeddedFont>
      <p:font typeface="Roboto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70" roundtripDataSignature="AMtx7mjTppsiFr81XzZTxts0zQT4mZ1r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Slab-regular.fntdata"/><Relationship Id="rId43" Type="http://schemas.openxmlformats.org/officeDocument/2006/relationships/slide" Target="slides/slide37.xml"/><Relationship Id="rId46" Type="http://schemas.openxmlformats.org/officeDocument/2006/relationships/font" Target="fonts/Roboto-regular.fntdata"/><Relationship Id="rId45" Type="http://schemas.openxmlformats.org/officeDocument/2006/relationships/font" Target="fonts/RobotoSlab-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customschemas.google.com/relationships/presentationmetadata" Target="meta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Light-regular.fntdata"/><Relationship Id="rId61" Type="http://schemas.openxmlformats.org/officeDocument/2006/relationships/font" Target="fonts/HelveticaNeue-boldItalic.fntdata"/><Relationship Id="rId20" Type="http://schemas.openxmlformats.org/officeDocument/2006/relationships/slide" Target="slides/slide14.xml"/><Relationship Id="rId64" Type="http://schemas.openxmlformats.org/officeDocument/2006/relationships/font" Target="fonts/HelveticaNeueLight-italic.fntdata"/><Relationship Id="rId63" Type="http://schemas.openxmlformats.org/officeDocument/2006/relationships/font" Target="fonts/HelveticaNeueLight-bold.fntdata"/><Relationship Id="rId22" Type="http://schemas.openxmlformats.org/officeDocument/2006/relationships/slide" Target="slides/slide16.xml"/><Relationship Id="rId66" Type="http://schemas.openxmlformats.org/officeDocument/2006/relationships/font" Target="fonts/RobotoMono-regular.fntdata"/><Relationship Id="rId21" Type="http://schemas.openxmlformats.org/officeDocument/2006/relationships/slide" Target="slides/slide15.xml"/><Relationship Id="rId65" Type="http://schemas.openxmlformats.org/officeDocument/2006/relationships/font" Target="fonts/HelveticaNeueLight-boldItalic.fntdata"/><Relationship Id="rId24" Type="http://schemas.openxmlformats.org/officeDocument/2006/relationships/slide" Target="slides/slide18.xml"/><Relationship Id="rId68" Type="http://schemas.openxmlformats.org/officeDocument/2006/relationships/font" Target="fonts/RobotoMono-italic.fntdata"/><Relationship Id="rId23" Type="http://schemas.openxmlformats.org/officeDocument/2006/relationships/slide" Target="slides/slide17.xml"/><Relationship Id="rId67" Type="http://schemas.openxmlformats.org/officeDocument/2006/relationships/font" Target="fonts/RobotoMono-bold.fntdata"/><Relationship Id="rId60" Type="http://schemas.openxmlformats.org/officeDocument/2006/relationships/font" Target="fonts/HelveticaNeue-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5.xml"/><Relationship Id="rId55" Type="http://schemas.openxmlformats.org/officeDocument/2006/relationships/font" Target="fonts/Montserrat-bold.fntdata"/><Relationship Id="rId10" Type="http://schemas.openxmlformats.org/officeDocument/2006/relationships/slide" Target="slides/slide4.xml"/><Relationship Id="rId54" Type="http://schemas.openxmlformats.org/officeDocument/2006/relationships/font" Target="fonts/Montserrat-regular.fntdata"/><Relationship Id="rId13" Type="http://schemas.openxmlformats.org/officeDocument/2006/relationships/slide" Target="slides/slide7.xml"/><Relationship Id="rId57" Type="http://schemas.openxmlformats.org/officeDocument/2006/relationships/font" Target="fonts/Montserrat-boldItalic.fntdata"/><Relationship Id="rId12" Type="http://schemas.openxmlformats.org/officeDocument/2006/relationships/slide" Target="slides/slide6.xml"/><Relationship Id="rId56" Type="http://schemas.openxmlformats.org/officeDocument/2006/relationships/font" Target="fonts/Montserrat-italic.fntdata"/><Relationship Id="rId15" Type="http://schemas.openxmlformats.org/officeDocument/2006/relationships/slide" Target="slides/slide9.xml"/><Relationship Id="rId59" Type="http://schemas.openxmlformats.org/officeDocument/2006/relationships/font" Target="fonts/HelveticaNeue-bold.fntdata"/><Relationship Id="rId14" Type="http://schemas.openxmlformats.org/officeDocument/2006/relationships/slide" Target="slides/slide8.xml"/><Relationship Id="rId58" Type="http://schemas.openxmlformats.org/officeDocument/2006/relationships/font" Target="fonts/HelveticaNeue-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c43d5af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2c43d5af9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30bd54de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d30bd54de6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30bd54de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d30bd54de6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7f74356d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b7f74356df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7f74356d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b7f74356df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25cdc48d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c25cdc48d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310764bb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2310764bb2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7f74356d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b7f74356df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7f74356d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b7f74356df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c43d5af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2c43d5af9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2a683f0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ga2a683f00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da1d9886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cda1d9886e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7f74356d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b7f74356df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2a683f00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a2a683f00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2a683f00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a2a683f004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2a683f00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a2a683f00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2a683f00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a2a683f00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cda1d9886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cda1d9886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da1d9886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cda1d9886e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cda1d988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cda1d9886e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d30bd54d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d30bd54de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da1d9886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cda1d9886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30bd54de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d30bd54de6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da1d9886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cda1d9886e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cda1d9886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gcda1d9886e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da1d9886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gcda1d9886e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da1d9886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cda1d9886e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da1d9886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cda1d9886e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30bd54de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d30bd54de6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30bd54de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d30bd54de6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30bd54de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d30bd54de6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7f74356d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b7f74356df_0_2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7f74356d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b7f74356df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30bd54de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d30bd54de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8.jpg"/><Relationship Id="rId5" Type="http://schemas.openxmlformats.org/officeDocument/2006/relationships/image" Target="../media/image31.jpg"/><Relationship Id="rId6"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63" name="Shape 163"/>
        <p:cNvGrpSpPr/>
        <p:nvPr/>
      </p:nvGrpSpPr>
      <p:grpSpPr>
        <a:xfrm>
          <a:off x="0" y="0"/>
          <a:ext cx="0" cy="0"/>
          <a:chOff x="0" y="0"/>
          <a:chExt cx="0" cy="0"/>
        </a:xfrm>
      </p:grpSpPr>
      <p:sp>
        <p:nvSpPr>
          <p:cNvPr id="164" name="Google Shape;164;gb7f74356df_0_17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5" name="Google Shape;165;gb7f74356df_0_17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6" name="Google Shape;166;gb7f74356df_0_1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7" name="Shape 167"/>
        <p:cNvGrpSpPr/>
        <p:nvPr/>
      </p:nvGrpSpPr>
      <p:grpSpPr>
        <a:xfrm>
          <a:off x="0" y="0"/>
          <a:ext cx="0" cy="0"/>
          <a:chOff x="0" y="0"/>
          <a:chExt cx="0" cy="0"/>
        </a:xfrm>
      </p:grpSpPr>
      <p:sp>
        <p:nvSpPr>
          <p:cNvPr id="168" name="Google Shape;16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9" name="Google Shape;1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sp>
        <p:nvSpPr>
          <p:cNvPr id="171" name="Google Shape;17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3" name="Google Shape;1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4" name="Shape 174"/>
        <p:cNvGrpSpPr/>
        <p:nvPr/>
      </p:nvGrpSpPr>
      <p:grpSpPr>
        <a:xfrm>
          <a:off x="0" y="0"/>
          <a:ext cx="0" cy="0"/>
          <a:chOff x="0" y="0"/>
          <a:chExt cx="0" cy="0"/>
        </a:xfrm>
      </p:grpSpPr>
      <p:sp>
        <p:nvSpPr>
          <p:cNvPr id="175" name="Google Shape;17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6" name="Google Shape;176;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7" name="Google Shape;177;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8" name="Google Shape;17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9" name="Shape 179"/>
        <p:cNvGrpSpPr/>
        <p:nvPr/>
      </p:nvGrpSpPr>
      <p:grpSpPr>
        <a:xfrm>
          <a:off x="0" y="0"/>
          <a:ext cx="0" cy="0"/>
          <a:chOff x="0" y="0"/>
          <a:chExt cx="0" cy="0"/>
        </a:xfrm>
      </p:grpSpPr>
      <p:sp>
        <p:nvSpPr>
          <p:cNvPr id="180" name="Google Shape;180;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1" name="Google Shape;1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4" name="Google Shape;184;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5" name="Google Shape;1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6" name="Shape 186"/>
        <p:cNvGrpSpPr/>
        <p:nvPr/>
      </p:nvGrpSpPr>
      <p:grpSpPr>
        <a:xfrm>
          <a:off x="0" y="0"/>
          <a:ext cx="0" cy="0"/>
          <a:chOff x="0" y="0"/>
          <a:chExt cx="0" cy="0"/>
        </a:xfrm>
      </p:grpSpPr>
      <p:sp>
        <p:nvSpPr>
          <p:cNvPr id="187" name="Google Shape;187;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8" name="Google Shape;1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9" name="Shape 189"/>
        <p:cNvGrpSpPr/>
        <p:nvPr/>
      </p:nvGrpSpPr>
      <p:grpSpPr>
        <a:xfrm>
          <a:off x="0" y="0"/>
          <a:ext cx="0" cy="0"/>
          <a:chOff x="0" y="0"/>
          <a:chExt cx="0" cy="0"/>
        </a:xfrm>
      </p:grpSpPr>
      <p:sp>
        <p:nvSpPr>
          <p:cNvPr id="190" name="Google Shape;190;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2" name="Google Shape;192;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3" name="Google Shape;193;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4" name="Google Shape;1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 name="Shape 195"/>
        <p:cNvGrpSpPr/>
        <p:nvPr/>
      </p:nvGrpSpPr>
      <p:grpSpPr>
        <a:xfrm>
          <a:off x="0" y="0"/>
          <a:ext cx="0" cy="0"/>
          <a:chOff x="0" y="0"/>
          <a:chExt cx="0" cy="0"/>
        </a:xfrm>
      </p:grpSpPr>
      <p:sp>
        <p:nvSpPr>
          <p:cNvPr id="196" name="Google Shape;196;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7" name="Google Shape;1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8" name="Shape 198"/>
        <p:cNvGrpSpPr/>
        <p:nvPr/>
      </p:nvGrpSpPr>
      <p:grpSpPr>
        <a:xfrm>
          <a:off x="0" y="0"/>
          <a:ext cx="0" cy="0"/>
          <a:chOff x="0" y="0"/>
          <a:chExt cx="0" cy="0"/>
        </a:xfrm>
      </p:grpSpPr>
      <p:sp>
        <p:nvSpPr>
          <p:cNvPr id="199" name="Google Shape;199;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0" name="Google Shape;200;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01" name="Google Shape;2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4" name="Shape 204"/>
        <p:cNvGrpSpPr/>
        <p:nvPr/>
      </p:nvGrpSpPr>
      <p:grpSpPr>
        <a:xfrm>
          <a:off x="0" y="0"/>
          <a:ext cx="0" cy="0"/>
          <a:chOff x="0" y="0"/>
          <a:chExt cx="0" cy="0"/>
        </a:xfrm>
      </p:grpSpPr>
      <p:pic>
        <p:nvPicPr>
          <p:cNvPr id="205" name="Google Shape;205;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8" name="Shape 208"/>
        <p:cNvGrpSpPr/>
        <p:nvPr/>
      </p:nvGrpSpPr>
      <p:grpSpPr>
        <a:xfrm>
          <a:off x="0" y="0"/>
          <a:ext cx="0" cy="0"/>
          <a:chOff x="0" y="0"/>
          <a:chExt cx="0" cy="0"/>
        </a:xfrm>
      </p:grpSpPr>
      <p:sp>
        <p:nvSpPr>
          <p:cNvPr id="209" name="Google Shape;209;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10" name="Google Shape;210;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11" name="Google Shape;211;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12" name="Shape 212"/>
        <p:cNvGrpSpPr/>
        <p:nvPr/>
      </p:nvGrpSpPr>
      <p:grpSpPr>
        <a:xfrm>
          <a:off x="0" y="0"/>
          <a:ext cx="0" cy="0"/>
          <a:chOff x="0" y="0"/>
          <a:chExt cx="0" cy="0"/>
        </a:xfrm>
      </p:grpSpPr>
      <p:pic>
        <p:nvPicPr>
          <p:cNvPr descr="Image" id="213" name="Google Shape;213;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4" name="Google Shape;214;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5" name="Google Shape;215;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6" name="Google Shape;216;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7" name="Google Shape;217;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36.gif"/><Relationship Id="rId5" Type="http://schemas.openxmlformats.org/officeDocument/2006/relationships/image" Target="../media/image3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3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37.png"/><Relationship Id="rId5" Type="http://schemas.openxmlformats.org/officeDocument/2006/relationships/image" Target="../media/image3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43.png"/><Relationship Id="rId5" Type="http://schemas.openxmlformats.org/officeDocument/2006/relationships/image" Target="../media/image44.gif"/><Relationship Id="rId6" Type="http://schemas.openxmlformats.org/officeDocument/2006/relationships/image" Target="../media/image4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2.gif"/><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47.gif"/><Relationship Id="rId5" Type="http://schemas.openxmlformats.org/officeDocument/2006/relationships/image" Target="../media/image4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5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51.gif"/><Relationship Id="rId5" Type="http://schemas.openxmlformats.org/officeDocument/2006/relationships/image" Target="../media/image6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47.gif"/><Relationship Id="rId5" Type="http://schemas.openxmlformats.org/officeDocument/2006/relationships/image" Target="../media/image5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57.gif"/><Relationship Id="rId5"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47.gif"/><Relationship Id="rId5" Type="http://schemas.openxmlformats.org/officeDocument/2006/relationships/image" Target="../media/image4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53.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51.gif"/><Relationship Id="rId5"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47.gif"/><Relationship Id="rId5" Type="http://schemas.openxmlformats.org/officeDocument/2006/relationships/image" Target="../media/image52.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57.gif"/><Relationship Id="rId5"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23" name="Google Shape;223;p1"/>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Hypothesis testing</a:t>
            </a:r>
            <a:endParaRPr>
              <a:latin typeface="Montserrat"/>
              <a:ea typeface="Montserrat"/>
              <a:cs typeface="Montserrat"/>
              <a:sym typeface="Montserrat"/>
            </a:endParaRPr>
          </a:p>
        </p:txBody>
      </p:sp>
      <p:pic>
        <p:nvPicPr>
          <p:cNvPr id="224" name="Google Shape;224;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g12c43d5af90_0_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EQUIVALENCE BETWEEN THE CRITICAL VALUE AND THE P-VALUE APPROACHES: </a:t>
            </a:r>
            <a:endParaRPr b="0" i="0" sz="2100" u="none" cap="none" strike="noStrike">
              <a:solidFill>
                <a:srgbClr val="2DC5FA"/>
              </a:solidFill>
              <a:latin typeface="Montserrat"/>
              <a:ea typeface="Montserrat"/>
              <a:cs typeface="Montserrat"/>
              <a:sym typeface="Montserrat"/>
            </a:endParaRPr>
          </a:p>
        </p:txBody>
      </p:sp>
      <p:sp>
        <p:nvSpPr>
          <p:cNvPr id="281" name="Google Shape;281;g12c43d5af90_0_6"/>
          <p:cNvSpPr txBox="1"/>
          <p:nvPr/>
        </p:nvSpPr>
        <p:spPr>
          <a:xfrm>
            <a:off x="693000" y="1990950"/>
            <a:ext cx="7758000" cy="818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When we fix our confidence level, we’re fixing the probability of getting a difference a between our sample value and the reference value.</a:t>
            </a:r>
            <a:endParaRPr b="0" i="0" sz="1500" u="none" cap="none" strike="noStrike">
              <a:solidFill>
                <a:srgbClr val="172B4D"/>
              </a:solidFill>
              <a:highlight>
                <a:schemeClr val="lt1"/>
              </a:highlight>
              <a:latin typeface="Roboto"/>
              <a:ea typeface="Roboto"/>
              <a:cs typeface="Roboto"/>
              <a:sym typeface="Roboto"/>
            </a:endParaRPr>
          </a:p>
          <a:p>
            <a:pPr indent="0" lvl="0" marL="13716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The significance level is the complementary of the previous probability.</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The critical value, the value for which the probability of getting any value smaller or equal to it is equal to the confidence level.</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chemeClr val="lt1"/>
                </a:highlight>
                <a:latin typeface="Roboto"/>
                <a:ea typeface="Roboto"/>
                <a:cs typeface="Roboto"/>
                <a:sym typeface="Roboto"/>
              </a:rPr>
              <a:t>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The p-value is the probability of getting any value higher than the the critical value.</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gd30bd54de6_0_47"/>
          <p:cNvSpPr txBox="1"/>
          <p:nvPr/>
        </p:nvSpPr>
        <p:spPr>
          <a:xfrm>
            <a:off x="546450" y="58045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THE CENTRAL LIMIT THEOREM</a:t>
            </a:r>
            <a:endParaRPr b="0" i="0" sz="2100" u="none" cap="none" strike="noStrike">
              <a:solidFill>
                <a:srgbClr val="2DC5FA"/>
              </a:solidFill>
              <a:latin typeface="Montserrat"/>
              <a:ea typeface="Montserrat"/>
              <a:cs typeface="Montserrat"/>
              <a:sym typeface="Montserrat"/>
            </a:endParaRPr>
          </a:p>
        </p:txBody>
      </p:sp>
      <p:sp>
        <p:nvSpPr>
          <p:cNvPr id="287" name="Google Shape;287;gd30bd54de6_0_47"/>
          <p:cNvSpPr txBox="1"/>
          <p:nvPr/>
        </p:nvSpPr>
        <p:spPr>
          <a:xfrm>
            <a:off x="693000" y="1133025"/>
            <a:ext cx="7758000" cy="8187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According to this theorem, the the sampling distribution ( the distribution of all the samples means) follows a normal distribution centered around the population mean ( regardless of the original population distribution)</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Therefore, if we subtract the mean of our sample from the population mean, the resulting values will follow a normal distribution centered on 0. ( If we subtract two random variables which follow a normal distribution, the resulting value follows a normal distribution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If we divide the previous values by the standard error of the mean, then the resulting distribution will be a normal distribution with mean = 0 and standard deviation = 1</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We can use this to determine the probability  to get a </a:t>
            </a:r>
            <a:r>
              <a:rPr b="1" i="0" lang="en" sz="1500" u="none" cap="none" strike="noStrike">
                <a:solidFill>
                  <a:srgbClr val="172B4D"/>
                </a:solidFill>
                <a:highlight>
                  <a:schemeClr val="lt1"/>
                </a:highlight>
                <a:latin typeface="Roboto"/>
                <a:ea typeface="Roboto"/>
                <a:cs typeface="Roboto"/>
                <a:sym typeface="Roboto"/>
              </a:rPr>
              <a:t>sample mean which deviates from our population mean as much as our sampling error.</a:t>
            </a:r>
            <a:r>
              <a:rPr b="0" i="0" lang="en" sz="1500" u="none" cap="none" strike="noStrike">
                <a:solidFill>
                  <a:srgbClr val="172B4D"/>
                </a:solidFill>
                <a:highlight>
                  <a:schemeClr val="lt1"/>
                </a:highlight>
                <a:latin typeface="Roboto"/>
                <a:ea typeface="Roboto"/>
                <a:cs typeface="Roboto"/>
                <a:sym typeface="Roboto"/>
              </a:rPr>
              <a:t>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gd30bd54de6_0_5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THE CORE IDEA OF HYPOTHESIS TESTING</a:t>
            </a:r>
            <a:endParaRPr b="0" i="0" sz="2100" u="none" cap="none" strike="noStrike">
              <a:solidFill>
                <a:srgbClr val="2DC5FA"/>
              </a:solidFill>
              <a:latin typeface="Montserrat"/>
              <a:ea typeface="Montserrat"/>
              <a:cs typeface="Montserrat"/>
              <a:sym typeface="Montserrat"/>
            </a:endParaRPr>
          </a:p>
        </p:txBody>
      </p:sp>
      <p:sp>
        <p:nvSpPr>
          <p:cNvPr id="293" name="Google Shape;293;gd30bd54de6_0_52"/>
          <p:cNvSpPr txBox="1"/>
          <p:nvPr/>
        </p:nvSpPr>
        <p:spPr>
          <a:xfrm>
            <a:off x="693000" y="1423325"/>
            <a:ext cx="7758000" cy="818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We know that the means of the samples, follow a normal distribution centered on the </a:t>
            </a:r>
            <a:r>
              <a:rPr b="1" i="0" lang="en" sz="1500" u="none" cap="none" strike="noStrike">
                <a:solidFill>
                  <a:srgbClr val="172B4D"/>
                </a:solidFill>
                <a:highlight>
                  <a:schemeClr val="lt1"/>
                </a:highlight>
                <a:latin typeface="Roboto"/>
                <a:ea typeface="Roboto"/>
                <a:cs typeface="Roboto"/>
                <a:sym typeface="Roboto"/>
              </a:rPr>
              <a:t>population mean</a:t>
            </a:r>
            <a:r>
              <a:rPr b="0" i="0" lang="en" sz="1500" u="none" cap="none" strike="noStrike">
                <a:solidFill>
                  <a:srgbClr val="172B4D"/>
                </a:solidFill>
                <a:highlight>
                  <a:schemeClr val="lt1"/>
                </a:highlight>
                <a:latin typeface="Roboto"/>
                <a:ea typeface="Roboto"/>
                <a:cs typeface="Roboto"/>
                <a:sym typeface="Roboto"/>
              </a:rPr>
              <a:t>.</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The </a:t>
            </a:r>
            <a:r>
              <a:rPr b="1" i="0" lang="en" sz="1500" u="none" cap="none" strike="noStrike">
                <a:solidFill>
                  <a:srgbClr val="6AA84F"/>
                </a:solidFill>
                <a:highlight>
                  <a:schemeClr val="lt1"/>
                </a:highlight>
                <a:latin typeface="Roboto"/>
                <a:ea typeface="Roboto"/>
                <a:cs typeface="Roboto"/>
                <a:sym typeface="Roboto"/>
              </a:rPr>
              <a:t>sample mean</a:t>
            </a:r>
            <a:r>
              <a:rPr b="0" i="0" lang="en" sz="1500" u="none" cap="none" strike="noStrike">
                <a:solidFill>
                  <a:srgbClr val="172B4D"/>
                </a:solidFill>
                <a:highlight>
                  <a:schemeClr val="lt1"/>
                </a:highlight>
                <a:latin typeface="Roboto"/>
                <a:ea typeface="Roboto"/>
                <a:cs typeface="Roboto"/>
                <a:sym typeface="Roboto"/>
              </a:rPr>
              <a:t> will almost never be identical to the population mean. This difference is called </a:t>
            </a:r>
            <a:r>
              <a:rPr b="1" i="0" lang="en" sz="1500" u="none" cap="none" strike="noStrike">
                <a:solidFill>
                  <a:srgbClr val="FF0000"/>
                </a:solidFill>
                <a:highlight>
                  <a:schemeClr val="lt1"/>
                </a:highlight>
                <a:latin typeface="Roboto"/>
                <a:ea typeface="Roboto"/>
                <a:cs typeface="Roboto"/>
                <a:sym typeface="Roboto"/>
              </a:rPr>
              <a:t>sampling error.</a:t>
            </a:r>
            <a:r>
              <a:rPr b="1" i="0" lang="en" sz="1500" u="none" cap="none" strike="noStrike">
                <a:solidFill>
                  <a:schemeClr val="dk1"/>
                </a:solidFill>
                <a:highlight>
                  <a:schemeClr val="lt1"/>
                </a:highlight>
                <a:latin typeface="Roboto"/>
                <a:ea typeface="Roboto"/>
                <a:cs typeface="Roboto"/>
                <a:sym typeface="Roboto"/>
              </a:rPr>
              <a:t>  </a:t>
            </a:r>
            <a:endParaRPr b="0" i="0" sz="1500" u="none" cap="none" strike="noStrike">
              <a:solidFill>
                <a:schemeClr val="dk1"/>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We can use this fact in order to evaluate </a:t>
            </a:r>
            <a:r>
              <a:rPr b="1" i="0" lang="en" sz="1500" u="none" cap="none" strike="noStrike">
                <a:solidFill>
                  <a:srgbClr val="6AA84F"/>
                </a:solidFill>
                <a:highlight>
                  <a:schemeClr val="lt1"/>
                </a:highlight>
                <a:latin typeface="Roboto"/>
                <a:ea typeface="Roboto"/>
                <a:cs typeface="Roboto"/>
                <a:sym typeface="Roboto"/>
              </a:rPr>
              <a:t>how likely is to get a sample with a mean which deviates from the population mean as much as the </a:t>
            </a:r>
            <a:r>
              <a:rPr b="1" i="0" lang="en" sz="1500" u="none" cap="none" strike="noStrike">
                <a:solidFill>
                  <a:srgbClr val="FF0000"/>
                </a:solidFill>
                <a:highlight>
                  <a:schemeClr val="lt1"/>
                </a:highlight>
                <a:latin typeface="Roboto"/>
                <a:ea typeface="Roboto"/>
                <a:cs typeface="Roboto"/>
                <a:sym typeface="Roboto"/>
              </a:rPr>
              <a:t>sampling error</a:t>
            </a:r>
            <a:r>
              <a:rPr b="0" i="0" lang="en" sz="1500" u="none" cap="none" strike="noStrike">
                <a:solidFill>
                  <a:srgbClr val="FF0000"/>
                </a:solidFill>
                <a:highlight>
                  <a:schemeClr val="lt1"/>
                </a:highlight>
                <a:latin typeface="Roboto"/>
                <a:ea typeface="Roboto"/>
                <a:cs typeface="Roboto"/>
                <a:sym typeface="Roboto"/>
              </a:rPr>
              <a:t>.</a:t>
            </a:r>
            <a:endParaRPr b="0" i="0" sz="1500" u="none" cap="none" strike="noStrike">
              <a:solidFill>
                <a:srgbClr val="FF0000"/>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Based on the probability of getting our sampling error we will decide if we accept or reject  the null Hypothesis. </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For that, we will have to set how unlikely should be to get a sampling error to reject the null hypothesis (our threshold of likelihood).</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gb7f74356df_0_18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COMPUTING PROBABILITIES:</a:t>
            </a:r>
            <a:endParaRPr b="0" i="0" sz="2100" u="none" cap="none" strike="noStrike">
              <a:solidFill>
                <a:srgbClr val="2DC5FA"/>
              </a:solidFill>
              <a:latin typeface="Montserrat"/>
              <a:ea typeface="Montserrat"/>
              <a:cs typeface="Montserrat"/>
              <a:sym typeface="Montserrat"/>
            </a:endParaRPr>
          </a:p>
        </p:txBody>
      </p:sp>
      <p:sp>
        <p:nvSpPr>
          <p:cNvPr id="299" name="Google Shape;299;gb7f74356df_0_180"/>
          <p:cNvSpPr txBox="1"/>
          <p:nvPr/>
        </p:nvSpPr>
        <p:spPr>
          <a:xfrm>
            <a:off x="693000" y="1581600"/>
            <a:ext cx="7758000" cy="8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Discrete:</a:t>
            </a:r>
            <a:endParaRPr b="0" i="0" sz="18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Continuous:</a:t>
            </a:r>
            <a:endParaRPr b="0" i="0" sz="18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00" name="Google Shape;300;gb7f74356df_0_180"/>
          <p:cNvPicPr preferRelativeResize="0"/>
          <p:nvPr/>
        </p:nvPicPr>
        <p:blipFill rotWithShape="1">
          <a:blip r:embed="rId4">
            <a:alphaModFix/>
          </a:blip>
          <a:srcRect b="0" l="0" r="0" t="0"/>
          <a:stretch/>
        </p:blipFill>
        <p:spPr>
          <a:xfrm>
            <a:off x="2225725" y="1997936"/>
            <a:ext cx="1351100" cy="954775"/>
          </a:xfrm>
          <a:prstGeom prst="rect">
            <a:avLst/>
          </a:prstGeom>
          <a:noFill/>
          <a:ln>
            <a:noFill/>
          </a:ln>
        </p:spPr>
      </p:pic>
      <p:pic>
        <p:nvPicPr>
          <p:cNvPr id="301" name="Google Shape;301;gb7f74356df_0_180"/>
          <p:cNvPicPr preferRelativeResize="0"/>
          <p:nvPr/>
        </p:nvPicPr>
        <p:blipFill rotWithShape="1">
          <a:blip r:embed="rId5">
            <a:alphaModFix/>
          </a:blip>
          <a:srcRect b="0" l="0" r="0" t="0"/>
          <a:stretch/>
        </p:blipFill>
        <p:spPr>
          <a:xfrm>
            <a:off x="1985775" y="3689826"/>
            <a:ext cx="2513218" cy="81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gb7f74356df_0_19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COMPUTING CUMULATI</a:t>
            </a:r>
            <a:r>
              <a:rPr b="1" lang="en" sz="2100">
                <a:solidFill>
                  <a:srgbClr val="2DC5FA"/>
                </a:solidFill>
                <a:latin typeface="Montserrat"/>
                <a:ea typeface="Montserrat"/>
                <a:cs typeface="Montserrat"/>
                <a:sym typeface="Montserrat"/>
              </a:rPr>
              <a:t>VE </a:t>
            </a:r>
            <a:r>
              <a:rPr b="1" i="0" lang="en" sz="2100" u="none" cap="none" strike="noStrike">
                <a:solidFill>
                  <a:srgbClr val="2DC5FA"/>
                </a:solidFill>
                <a:latin typeface="Montserrat"/>
                <a:ea typeface="Montserrat"/>
                <a:cs typeface="Montserrat"/>
                <a:sym typeface="Montserrat"/>
              </a:rPr>
              <a:t>PROBABILITIES: </a:t>
            </a:r>
            <a:r>
              <a:rPr b="1" lang="en" sz="2100">
                <a:solidFill>
                  <a:srgbClr val="2DC5FA"/>
                </a:solidFill>
                <a:latin typeface="Montserrat"/>
                <a:ea typeface="Montserrat"/>
                <a:cs typeface="Montserrat"/>
                <a:sym typeface="Montserrat"/>
              </a:rPr>
              <a:t>CUMULATIVE DISTRIBUTION FUNCTION (CDF) </a:t>
            </a:r>
            <a:endParaRPr b="0" i="0" sz="2100" u="none" cap="none" strike="noStrike">
              <a:solidFill>
                <a:srgbClr val="2DC5FA"/>
              </a:solidFill>
              <a:latin typeface="Montserrat"/>
              <a:ea typeface="Montserrat"/>
              <a:cs typeface="Montserrat"/>
              <a:sym typeface="Montserrat"/>
            </a:endParaRPr>
          </a:p>
        </p:txBody>
      </p:sp>
      <p:sp>
        <p:nvSpPr>
          <p:cNvPr id="307" name="Google Shape;307;gb7f74356df_0_194"/>
          <p:cNvSpPr txBox="1"/>
          <p:nvPr/>
        </p:nvSpPr>
        <p:spPr>
          <a:xfrm>
            <a:off x="693000" y="1886400"/>
            <a:ext cx="7758000" cy="8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chemeClr val="lt1"/>
                </a:highlight>
                <a:latin typeface="Roboto"/>
                <a:ea typeface="Roboto"/>
                <a:cs typeface="Roboto"/>
                <a:sym typeface="Roboto"/>
              </a:rPr>
              <a:t>The cumulative distribution function give us what is the total probability of getting any value smaller or equal to a given value.</a:t>
            </a:r>
            <a:endParaRPr b="0" i="0" sz="1800" u="none" cap="none" strike="noStrike">
              <a:solidFill>
                <a:srgbClr val="172B4D"/>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13716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08" name="Google Shape;308;gb7f74356df_0_194"/>
          <p:cNvPicPr preferRelativeResize="0"/>
          <p:nvPr/>
        </p:nvPicPr>
        <p:blipFill rotWithShape="1">
          <a:blip r:embed="rId4">
            <a:alphaModFix/>
          </a:blip>
          <a:srcRect b="0" l="0" r="0" t="0"/>
          <a:stretch/>
        </p:blipFill>
        <p:spPr>
          <a:xfrm>
            <a:off x="1637450" y="3374050"/>
            <a:ext cx="5947400" cy="533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2" name="Shape 312"/>
        <p:cNvGrpSpPr/>
        <p:nvPr/>
      </p:nvGrpSpPr>
      <p:grpSpPr>
        <a:xfrm>
          <a:off x="0" y="0"/>
          <a:ext cx="0" cy="0"/>
          <a:chOff x="0" y="0"/>
          <a:chExt cx="0" cy="0"/>
        </a:xfrm>
      </p:grpSpPr>
      <p:sp>
        <p:nvSpPr>
          <p:cNvPr id="313" name="Google Shape;313;gc25cdc48dc_0_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COMPUTING CONTINUOUS PROBABILITIES: CDF</a:t>
            </a:r>
            <a:endParaRPr b="0" i="0" sz="2100" u="none" cap="none" strike="noStrike">
              <a:solidFill>
                <a:srgbClr val="2DC5FA"/>
              </a:solidFill>
              <a:latin typeface="Montserrat"/>
              <a:ea typeface="Montserrat"/>
              <a:cs typeface="Montserrat"/>
              <a:sym typeface="Montserrat"/>
            </a:endParaRPr>
          </a:p>
        </p:txBody>
      </p:sp>
      <p:sp>
        <p:nvSpPr>
          <p:cNvPr id="314" name="Google Shape;314;gc25cdc48dc_0_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This function gives the probability to get </a:t>
            </a:r>
            <a:r>
              <a:rPr b="1" i="0" lang="en" sz="1800" u="none" cap="none" strike="noStrike">
                <a:solidFill>
                  <a:srgbClr val="172B4D"/>
                </a:solidFill>
                <a:highlight>
                  <a:srgbClr val="FFFFFF"/>
                </a:highlight>
                <a:latin typeface="Roboto"/>
                <a:ea typeface="Roboto"/>
                <a:cs typeface="Roboto"/>
                <a:sym typeface="Roboto"/>
              </a:rPr>
              <a:t>ANY</a:t>
            </a:r>
            <a:r>
              <a:rPr b="0" i="0" lang="en" sz="1800" u="none" cap="none" strike="noStrike">
                <a:solidFill>
                  <a:srgbClr val="172B4D"/>
                </a:solidFill>
                <a:highlight>
                  <a:srgbClr val="FFFFFF"/>
                </a:highlight>
                <a:latin typeface="Roboto"/>
                <a:ea typeface="Roboto"/>
                <a:cs typeface="Roboto"/>
                <a:sym typeface="Roboto"/>
              </a:rPr>
              <a:t> value below or equal to a given one ( confidence level = 1- α ) (significance level = </a:t>
            </a:r>
            <a:r>
              <a:rPr b="0" i="0" lang="en" sz="1800" u="none" cap="none" strike="noStrike">
                <a:solidFill>
                  <a:srgbClr val="172B4D"/>
                </a:solidFill>
                <a:highlight>
                  <a:schemeClr val="lt1"/>
                </a:highlight>
                <a:latin typeface="Roboto"/>
                <a:ea typeface="Roboto"/>
                <a:cs typeface="Roboto"/>
                <a:sym typeface="Roboto"/>
              </a:rPr>
              <a:t>α </a:t>
            </a:r>
            <a:r>
              <a:rPr b="0" i="0" lang="en" sz="1800" u="none" cap="none" strike="noStrike">
                <a:solidFill>
                  <a:srgbClr val="172B4D"/>
                </a:solidFill>
                <a:highlight>
                  <a:srgbClr val="FFFFFF"/>
                </a:highlight>
                <a:latin typeface="Roboto"/>
                <a:ea typeface="Roboto"/>
                <a:cs typeface="Roboto"/>
                <a:sym typeface="Roboto"/>
              </a:rPr>
              <a:t>) for a given distribution.</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15" name="Google Shape;315;gc25cdc48dc_0_5"/>
          <p:cNvPicPr preferRelativeResize="0"/>
          <p:nvPr/>
        </p:nvPicPr>
        <p:blipFill rotWithShape="1">
          <a:blip r:embed="rId4">
            <a:alphaModFix/>
          </a:blip>
          <a:srcRect b="0" l="0" r="0" t="0"/>
          <a:stretch/>
        </p:blipFill>
        <p:spPr>
          <a:xfrm>
            <a:off x="3561050" y="2263400"/>
            <a:ext cx="5075651" cy="2537826"/>
          </a:xfrm>
          <a:prstGeom prst="rect">
            <a:avLst/>
          </a:prstGeom>
          <a:noFill/>
          <a:ln>
            <a:noFill/>
          </a:ln>
        </p:spPr>
      </p:pic>
      <p:pic>
        <p:nvPicPr>
          <p:cNvPr id="316" name="Google Shape;316;gc25cdc48dc_0_5"/>
          <p:cNvPicPr preferRelativeResize="0"/>
          <p:nvPr/>
        </p:nvPicPr>
        <p:blipFill rotWithShape="1">
          <a:blip r:embed="rId5">
            <a:alphaModFix/>
          </a:blip>
          <a:srcRect b="0" l="0" r="0" t="0"/>
          <a:stretch/>
        </p:blipFill>
        <p:spPr>
          <a:xfrm>
            <a:off x="429250" y="3403525"/>
            <a:ext cx="4241456" cy="711300"/>
          </a:xfrm>
          <a:prstGeom prst="rect">
            <a:avLst/>
          </a:prstGeom>
          <a:noFill/>
          <a:ln>
            <a:noFill/>
          </a:ln>
        </p:spPr>
      </p:pic>
      <p:sp>
        <p:nvSpPr>
          <p:cNvPr id="317" name="Google Shape;317;gc25cdc48dc_0_5"/>
          <p:cNvSpPr txBox="1"/>
          <p:nvPr/>
        </p:nvSpPr>
        <p:spPr>
          <a:xfrm>
            <a:off x="5344300" y="3834900"/>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1- α</a:t>
            </a:r>
            <a:endParaRPr b="1" i="0" sz="2800" u="none" cap="none" strike="noStrike">
              <a:solidFill>
                <a:srgbClr val="FFFFFF"/>
              </a:solidFill>
              <a:latin typeface="Arial"/>
              <a:ea typeface="Arial"/>
              <a:cs typeface="Arial"/>
              <a:sym typeface="Arial"/>
            </a:endParaRPr>
          </a:p>
        </p:txBody>
      </p:sp>
      <p:sp>
        <p:nvSpPr>
          <p:cNvPr id="318" name="Google Shape;318;gc25cdc48dc_0_5"/>
          <p:cNvSpPr txBox="1"/>
          <p:nvPr/>
        </p:nvSpPr>
        <p:spPr>
          <a:xfrm>
            <a:off x="6729025" y="385292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α</a:t>
            </a:r>
            <a:endParaRPr b="1" i="0" sz="28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g2310764bb2c_0_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 sz="2100">
                <a:solidFill>
                  <a:srgbClr val="2DC5FA"/>
                </a:solidFill>
                <a:latin typeface="Montserrat"/>
                <a:ea typeface="Montserrat"/>
                <a:cs typeface="Montserrat"/>
                <a:sym typeface="Montserrat"/>
              </a:rPr>
              <a:t>PPF</a:t>
            </a:r>
            <a:r>
              <a:rPr b="1" lang="en" sz="2100">
                <a:solidFill>
                  <a:srgbClr val="2DC5FA"/>
                </a:solidFill>
                <a:latin typeface="Montserrat"/>
                <a:ea typeface="Montserrat"/>
                <a:cs typeface="Montserrat"/>
                <a:sym typeface="Montserrat"/>
              </a:rPr>
              <a:t>:</a:t>
            </a:r>
            <a:endParaRPr b="0" i="0" sz="2100" u="none" cap="none" strike="noStrike">
              <a:solidFill>
                <a:srgbClr val="2DC5FA"/>
              </a:solidFill>
              <a:latin typeface="Montserrat"/>
              <a:ea typeface="Montserrat"/>
              <a:cs typeface="Montserrat"/>
              <a:sym typeface="Montserrat"/>
            </a:endParaRPr>
          </a:p>
        </p:txBody>
      </p:sp>
      <p:sp>
        <p:nvSpPr>
          <p:cNvPr id="324" name="Google Shape;324;g2310764bb2c_0_5"/>
          <p:cNvSpPr txBox="1"/>
          <p:nvPr/>
        </p:nvSpPr>
        <p:spPr>
          <a:xfrm>
            <a:off x="693000" y="1886400"/>
            <a:ext cx="7758000" cy="8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lang="en" sz="1800">
                <a:solidFill>
                  <a:srgbClr val="172B4D"/>
                </a:solidFill>
                <a:highlight>
                  <a:schemeClr val="lt1"/>
                </a:highlight>
                <a:latin typeface="Roboto"/>
                <a:ea typeface="Roboto"/>
                <a:cs typeface="Roboto"/>
                <a:sym typeface="Roboto"/>
              </a:rPr>
              <a:t>This function give us what is the total probability of all the values smaller or equal than a given value</a:t>
            </a:r>
            <a:endParaRPr b="0" i="0" sz="18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13716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lang="en" sz="1500">
                <a:solidFill>
                  <a:srgbClr val="172B4D"/>
                </a:solidFill>
                <a:highlight>
                  <a:schemeClr val="lt1"/>
                </a:highlight>
                <a:latin typeface="Roboto"/>
                <a:ea typeface="Roboto"/>
                <a:cs typeface="Roboto"/>
                <a:sym typeface="Roboto"/>
              </a:rPr>
              <a:t>         P(x &lt;z) =? </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gb7f74356df_0_20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COMPUTING PROBABILITIES FOR THE NORMAL</a:t>
            </a:r>
            <a:endParaRPr b="0" i="0" sz="2100" u="none" cap="none" strike="noStrike">
              <a:solidFill>
                <a:srgbClr val="2DC5FA"/>
              </a:solidFill>
              <a:latin typeface="Montserrat"/>
              <a:ea typeface="Montserrat"/>
              <a:cs typeface="Montserrat"/>
              <a:sym typeface="Montserrat"/>
            </a:endParaRPr>
          </a:p>
        </p:txBody>
      </p:sp>
      <p:sp>
        <p:nvSpPr>
          <p:cNvPr id="330" name="Google Shape;330;gb7f74356df_0_207"/>
          <p:cNvSpPr txBox="1"/>
          <p:nvPr/>
        </p:nvSpPr>
        <p:spPr>
          <a:xfrm>
            <a:off x="693000" y="1581600"/>
            <a:ext cx="7758000" cy="8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Given a normal distribution, we can also  be interested in knowing how what is the probability to sample a value which deviates from 0 a given amount z.</a:t>
            </a:r>
            <a:endParaRPr b="0" i="0" sz="18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13716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chemeClr val="lt1"/>
                </a:highlight>
                <a:latin typeface="Roboto"/>
                <a:ea typeface="Roboto"/>
                <a:cs typeface="Roboto"/>
                <a:sym typeface="Roboto"/>
              </a:rPr>
              <a:t>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31" name="Google Shape;331;gb7f74356df_0_207"/>
          <p:cNvPicPr preferRelativeResize="0"/>
          <p:nvPr/>
        </p:nvPicPr>
        <p:blipFill rotWithShape="1">
          <a:blip r:embed="rId4">
            <a:alphaModFix/>
          </a:blip>
          <a:srcRect b="0" l="0" r="0" t="0"/>
          <a:stretch/>
        </p:blipFill>
        <p:spPr>
          <a:xfrm>
            <a:off x="296725" y="2400300"/>
            <a:ext cx="4914899" cy="2457450"/>
          </a:xfrm>
          <a:prstGeom prst="rect">
            <a:avLst/>
          </a:prstGeom>
          <a:noFill/>
          <a:ln>
            <a:noFill/>
          </a:ln>
        </p:spPr>
      </p:pic>
      <p:pic>
        <p:nvPicPr>
          <p:cNvPr id="332" name="Google Shape;332;gb7f74356df_0_207"/>
          <p:cNvPicPr preferRelativeResize="0"/>
          <p:nvPr/>
        </p:nvPicPr>
        <p:blipFill rotWithShape="1">
          <a:blip r:embed="rId5">
            <a:alphaModFix/>
          </a:blip>
          <a:srcRect b="0" l="0" r="0" t="0"/>
          <a:stretch/>
        </p:blipFill>
        <p:spPr>
          <a:xfrm>
            <a:off x="3552800" y="2532900"/>
            <a:ext cx="4914900" cy="514208"/>
          </a:xfrm>
          <a:prstGeom prst="rect">
            <a:avLst/>
          </a:prstGeom>
          <a:noFill/>
          <a:ln>
            <a:noFill/>
          </a:ln>
        </p:spPr>
      </p:pic>
      <p:sp>
        <p:nvSpPr>
          <p:cNvPr id="333" name="Google Shape;333;gb7f74356df_0_207"/>
          <p:cNvSpPr txBox="1"/>
          <p:nvPr/>
        </p:nvSpPr>
        <p:spPr>
          <a:xfrm>
            <a:off x="5491200" y="4242150"/>
            <a:ext cx="3145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6AA84F"/>
                </a:solidFill>
                <a:latin typeface="Arial"/>
                <a:ea typeface="Arial"/>
                <a:cs typeface="Arial"/>
                <a:sym typeface="Arial"/>
              </a:rPr>
              <a:t>Use the symmetry of the distribution in your favor.</a:t>
            </a:r>
            <a:endParaRPr b="1" i="0" sz="1400" u="none" cap="none" strike="noStrike">
              <a:solidFill>
                <a:srgbClr val="6AA84F"/>
              </a:solidFill>
              <a:latin typeface="Arial"/>
              <a:ea typeface="Arial"/>
              <a:cs typeface="Arial"/>
              <a:sym typeface="Arial"/>
            </a:endParaRPr>
          </a:p>
        </p:txBody>
      </p:sp>
      <p:pic>
        <p:nvPicPr>
          <p:cNvPr id="334" name="Google Shape;334;gb7f74356df_0_207"/>
          <p:cNvPicPr preferRelativeResize="0"/>
          <p:nvPr/>
        </p:nvPicPr>
        <p:blipFill rotWithShape="1">
          <a:blip r:embed="rId6">
            <a:alphaModFix/>
          </a:blip>
          <a:srcRect b="0" l="0" r="0" t="0"/>
          <a:stretch/>
        </p:blipFill>
        <p:spPr>
          <a:xfrm>
            <a:off x="4583850" y="3346450"/>
            <a:ext cx="3867150" cy="219075"/>
          </a:xfrm>
          <a:prstGeom prst="rect">
            <a:avLst/>
          </a:prstGeom>
          <a:noFill/>
          <a:ln>
            <a:noFill/>
          </a:ln>
        </p:spPr>
      </p:pic>
      <p:cxnSp>
        <p:nvCxnSpPr>
          <p:cNvPr id="335" name="Google Shape;335;gb7f74356df_0_207"/>
          <p:cNvCxnSpPr/>
          <p:nvPr/>
        </p:nvCxnSpPr>
        <p:spPr>
          <a:xfrm>
            <a:off x="659800" y="3344025"/>
            <a:ext cx="2819100" cy="15000"/>
          </a:xfrm>
          <a:prstGeom prst="straightConnector1">
            <a:avLst/>
          </a:prstGeom>
          <a:noFill/>
          <a:ln cap="flat" cmpd="sng" w="38100">
            <a:solidFill>
              <a:schemeClr val="dk2"/>
            </a:solidFill>
            <a:prstDash val="solid"/>
            <a:round/>
            <a:headEnd len="sm" w="sm" type="none"/>
            <a:tailEnd len="med" w="med" type="triangle"/>
          </a:ln>
        </p:spPr>
      </p:cxnSp>
      <p:cxnSp>
        <p:nvCxnSpPr>
          <p:cNvPr id="336" name="Google Shape;336;gb7f74356df_0_207"/>
          <p:cNvCxnSpPr/>
          <p:nvPr/>
        </p:nvCxnSpPr>
        <p:spPr>
          <a:xfrm>
            <a:off x="659800" y="3961300"/>
            <a:ext cx="1619400" cy="27600"/>
          </a:xfrm>
          <a:prstGeom prst="straightConnector1">
            <a:avLst/>
          </a:prstGeom>
          <a:noFill/>
          <a:ln cap="flat" cmpd="sng" w="38100">
            <a:solidFill>
              <a:schemeClr val="dk2"/>
            </a:solidFill>
            <a:prstDash val="solid"/>
            <a:round/>
            <a:headEnd len="sm" w="sm" type="none"/>
            <a:tailEnd len="med" w="med" type="triangle"/>
          </a:ln>
        </p:spPr>
      </p:cxnSp>
      <p:sp>
        <p:nvSpPr>
          <p:cNvPr id="337" name="Google Shape;337;gb7f74356df_0_207"/>
          <p:cNvSpPr txBox="1"/>
          <p:nvPr/>
        </p:nvSpPr>
        <p:spPr>
          <a:xfrm>
            <a:off x="809775" y="1739500"/>
            <a:ext cx="734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gb7f74356df_0_244"/>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STATISTICAL TESTS TYPES:</a:t>
            </a:r>
            <a:endParaRPr b="0" i="0" sz="2100" u="none" cap="none" strike="noStrike">
              <a:solidFill>
                <a:srgbClr val="2DC5FA"/>
              </a:solidFill>
              <a:latin typeface="Montserrat"/>
              <a:ea typeface="Montserrat"/>
              <a:cs typeface="Montserrat"/>
              <a:sym typeface="Montserrat"/>
            </a:endParaRPr>
          </a:p>
        </p:txBody>
      </p:sp>
      <p:sp>
        <p:nvSpPr>
          <p:cNvPr id="343" name="Google Shape;343;gb7f74356df_0_244"/>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The one sample statistical tests can be broadly classified into:</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One tailed test (one critical value)</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Two tailed test (two critical values)</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highlight>
                  <a:srgbClr val="FFFFFF"/>
                </a:highlight>
                <a:latin typeface="Roboto"/>
                <a:ea typeface="Roboto"/>
                <a:cs typeface="Roboto"/>
                <a:sym typeface="Roboto"/>
              </a:rPr>
              <a:t>One-tailed hypothesis tests are also known as directional or one-sided tests because you can test for effects in only one direction. </a:t>
            </a:r>
            <a:endParaRPr b="0" i="0" sz="1800" u="none" cap="none" strike="noStrike">
              <a:solidFill>
                <a:srgbClr val="000000"/>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highlight>
                  <a:srgbClr val="FFFFFF"/>
                </a:highlight>
                <a:latin typeface="Roboto"/>
                <a:ea typeface="Roboto"/>
                <a:cs typeface="Roboto"/>
                <a:sym typeface="Roboto"/>
              </a:rPr>
              <a:t>Two-tailed hypothesis tests are also known as nondirectional or two-sided tests because you can test for effects in both directions.</a:t>
            </a:r>
            <a:endParaRPr b="0" i="0" sz="1800" u="none" cap="none" strike="noStrike">
              <a:solidFill>
                <a:srgbClr val="000000"/>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g12c43d5af90_0_0"/>
          <p:cNvSpPr txBox="1"/>
          <p:nvPr/>
        </p:nvSpPr>
        <p:spPr>
          <a:xfrm>
            <a:off x="560675" y="594475"/>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STATISTICAL TESTS: REJECTION AREA </a:t>
            </a:r>
            <a:endParaRPr b="0" i="0" sz="2100" u="none" cap="none" strike="noStrike">
              <a:solidFill>
                <a:srgbClr val="2DC5FA"/>
              </a:solidFill>
              <a:latin typeface="Montserrat"/>
              <a:ea typeface="Montserrat"/>
              <a:cs typeface="Montserrat"/>
              <a:sym typeface="Montserrat"/>
            </a:endParaRPr>
          </a:p>
        </p:txBody>
      </p:sp>
      <p:sp>
        <p:nvSpPr>
          <p:cNvPr id="349" name="Google Shape;349;g12c43d5af90_0_0"/>
          <p:cNvSpPr txBox="1"/>
          <p:nvPr/>
        </p:nvSpPr>
        <p:spPr>
          <a:xfrm>
            <a:off x="707225" y="1098300"/>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highlight>
                  <a:srgbClr val="FFFFFF"/>
                </a:highlight>
                <a:latin typeface="Roboto"/>
                <a:ea typeface="Roboto"/>
                <a:cs typeface="Roboto"/>
                <a:sym typeface="Roboto"/>
              </a:rPr>
              <a:t>When we do an statistical test, we are evaluating how likely is to have a sample which deviates from the reference value in as much as the difference between the sample and the reference value, when the H0 is True.</a:t>
            </a:r>
            <a:endParaRPr b="0" i="0" sz="1800" u="none" cap="none" strike="noStrike">
              <a:solidFill>
                <a:srgbClr val="000000"/>
              </a:solidFill>
              <a:highlight>
                <a:srgbClr val="FFFFFF"/>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highlight>
                  <a:srgbClr val="FFFFFF"/>
                </a:highlight>
                <a:latin typeface="Roboto"/>
                <a:ea typeface="Roboto"/>
                <a:cs typeface="Roboto"/>
                <a:sym typeface="Roboto"/>
              </a:rPr>
              <a:t>The location of rejection area is determined by alternative hypothesis. </a:t>
            </a:r>
            <a:endParaRPr b="0" i="0" sz="1800" u="none" cap="none" strike="noStrike">
              <a:solidFill>
                <a:srgbClr val="000000"/>
              </a:solidFill>
              <a:highlight>
                <a:srgbClr val="FFFFFF"/>
              </a:highlight>
              <a:latin typeface="Roboto"/>
              <a:ea typeface="Roboto"/>
              <a:cs typeface="Roboto"/>
              <a:sym typeface="Roboto"/>
            </a:endParaRPr>
          </a:p>
          <a:p>
            <a:pPr indent="-342900" lvl="1" marL="914400" marR="0" rtl="0" algn="just">
              <a:lnSpc>
                <a:spcPct val="100000"/>
              </a:lnSpc>
              <a:spcBef>
                <a:spcPts val="0"/>
              </a:spcBef>
              <a:spcAft>
                <a:spcPts val="0"/>
              </a:spcAft>
              <a:buClr>
                <a:srgbClr val="000000"/>
              </a:buClr>
              <a:buSzPts val="1800"/>
              <a:buFont typeface="Roboto"/>
              <a:buChar char="○"/>
            </a:pPr>
            <a:r>
              <a:rPr b="0" i="0" lang="en" sz="1800" u="none" cap="none" strike="noStrike">
                <a:solidFill>
                  <a:srgbClr val="000000"/>
                </a:solidFill>
                <a:highlight>
                  <a:srgbClr val="FFFFFF"/>
                </a:highlight>
                <a:latin typeface="Roboto"/>
                <a:ea typeface="Roboto"/>
                <a:cs typeface="Roboto"/>
                <a:sym typeface="Roboto"/>
              </a:rPr>
              <a:t>H1: </a:t>
            </a:r>
            <a:r>
              <a:rPr b="0" i="0" lang="en" sz="1800" u="none" cap="none" strike="noStrike">
                <a:solidFill>
                  <a:srgbClr val="2DC5FA"/>
                </a:solidFill>
                <a:highlight>
                  <a:srgbClr val="FFFFFF"/>
                </a:highlight>
                <a:latin typeface="Roboto"/>
                <a:ea typeface="Roboto"/>
                <a:cs typeface="Roboto"/>
                <a:sym typeface="Roboto"/>
              </a:rPr>
              <a:t>sample_mean </a:t>
            </a:r>
            <a:r>
              <a:rPr b="1" i="0" lang="en" sz="1800" u="none" cap="none" strike="noStrike">
                <a:solidFill>
                  <a:srgbClr val="2DC5FA"/>
                </a:solidFill>
                <a:highlight>
                  <a:srgbClr val="FFFFFF"/>
                </a:highlight>
                <a:latin typeface="Roboto"/>
                <a:ea typeface="Roboto"/>
                <a:cs typeface="Roboto"/>
                <a:sym typeface="Roboto"/>
              </a:rPr>
              <a:t>&lt;</a:t>
            </a:r>
            <a:r>
              <a:rPr b="0" i="0" lang="en" sz="1800" u="none" cap="none" strike="noStrike">
                <a:solidFill>
                  <a:srgbClr val="2DC5FA"/>
                </a:solidFill>
                <a:highlight>
                  <a:srgbClr val="FFFFFF"/>
                </a:highlight>
                <a:latin typeface="Roboto"/>
                <a:ea typeface="Roboto"/>
                <a:cs typeface="Roboto"/>
                <a:sym typeface="Roboto"/>
              </a:rPr>
              <a:t> reference_value</a:t>
            </a:r>
            <a:r>
              <a:rPr b="0" i="0" lang="en" sz="1800" u="none" cap="none" strike="noStrike">
                <a:solidFill>
                  <a:srgbClr val="000000"/>
                </a:solidFill>
                <a:highlight>
                  <a:srgbClr val="FFFFFF"/>
                </a:highlight>
                <a:latin typeface="Roboto"/>
                <a:ea typeface="Roboto"/>
                <a:cs typeface="Roboto"/>
                <a:sym typeface="Roboto"/>
              </a:rPr>
              <a:t> -&gt; The rejection area on the left hand side of the distribution</a:t>
            </a:r>
            <a:endParaRPr b="0" i="0" sz="1800" u="none" cap="none" strike="noStrike">
              <a:solidFill>
                <a:srgbClr val="000000"/>
              </a:solidFill>
              <a:highlight>
                <a:srgbClr val="FFFFFF"/>
              </a:highlight>
              <a:latin typeface="Roboto"/>
              <a:ea typeface="Roboto"/>
              <a:cs typeface="Roboto"/>
              <a:sym typeface="Roboto"/>
            </a:endParaRPr>
          </a:p>
          <a:p>
            <a:pPr indent="-342900" lvl="1" marL="914400" marR="0" rtl="0" algn="just">
              <a:lnSpc>
                <a:spcPct val="100000"/>
              </a:lnSpc>
              <a:spcBef>
                <a:spcPts val="0"/>
              </a:spcBef>
              <a:spcAft>
                <a:spcPts val="0"/>
              </a:spcAft>
              <a:buClr>
                <a:srgbClr val="000000"/>
              </a:buClr>
              <a:buSzPts val="1800"/>
              <a:buFont typeface="Roboto"/>
              <a:buChar char="○"/>
            </a:pPr>
            <a:r>
              <a:rPr b="0" i="0" lang="en" sz="1800" u="none" cap="none" strike="noStrike">
                <a:solidFill>
                  <a:schemeClr val="dk1"/>
                </a:solidFill>
                <a:highlight>
                  <a:schemeClr val="lt1"/>
                </a:highlight>
                <a:latin typeface="Roboto"/>
                <a:ea typeface="Roboto"/>
                <a:cs typeface="Roboto"/>
                <a:sym typeface="Roboto"/>
              </a:rPr>
              <a:t>H1: </a:t>
            </a:r>
            <a:r>
              <a:rPr b="0" i="0" lang="en" sz="1800" u="none" cap="none" strike="noStrike">
                <a:solidFill>
                  <a:srgbClr val="2DC5FA"/>
                </a:solidFill>
                <a:highlight>
                  <a:schemeClr val="lt1"/>
                </a:highlight>
                <a:latin typeface="Roboto"/>
                <a:ea typeface="Roboto"/>
                <a:cs typeface="Roboto"/>
                <a:sym typeface="Roboto"/>
              </a:rPr>
              <a:t>sample_mean </a:t>
            </a:r>
            <a:r>
              <a:rPr b="1" i="0" lang="en" sz="1800" u="none" cap="none" strike="noStrike">
                <a:solidFill>
                  <a:srgbClr val="2DC5FA"/>
                </a:solidFill>
                <a:highlight>
                  <a:schemeClr val="lt1"/>
                </a:highlight>
                <a:latin typeface="Roboto"/>
                <a:ea typeface="Roboto"/>
                <a:cs typeface="Roboto"/>
                <a:sym typeface="Roboto"/>
              </a:rPr>
              <a:t>&gt;</a:t>
            </a:r>
            <a:r>
              <a:rPr b="0" i="0" lang="en" sz="1800" u="none" cap="none" strike="noStrike">
                <a:solidFill>
                  <a:srgbClr val="2DC5FA"/>
                </a:solidFill>
                <a:highlight>
                  <a:schemeClr val="lt1"/>
                </a:highlight>
                <a:latin typeface="Roboto"/>
                <a:ea typeface="Roboto"/>
                <a:cs typeface="Roboto"/>
                <a:sym typeface="Roboto"/>
              </a:rPr>
              <a:t> reference_value</a:t>
            </a:r>
            <a:r>
              <a:rPr b="0" i="0" lang="en" sz="1800" u="none" cap="none" strike="noStrike">
                <a:solidFill>
                  <a:schemeClr val="dk1"/>
                </a:solidFill>
                <a:highlight>
                  <a:schemeClr val="lt1"/>
                </a:highlight>
                <a:latin typeface="Roboto"/>
                <a:ea typeface="Roboto"/>
                <a:cs typeface="Roboto"/>
                <a:sym typeface="Roboto"/>
              </a:rPr>
              <a:t> -&gt; The rejection area on the right hand side of the distribution.</a:t>
            </a:r>
            <a:endParaRPr b="0" i="0" sz="1800" u="none" cap="none" strike="noStrike">
              <a:solidFill>
                <a:schemeClr val="dk1"/>
              </a:solidFill>
              <a:highlight>
                <a:schemeClr val="lt1"/>
              </a:highlight>
              <a:latin typeface="Roboto"/>
              <a:ea typeface="Roboto"/>
              <a:cs typeface="Roboto"/>
              <a:sym typeface="Roboto"/>
            </a:endParaRPr>
          </a:p>
          <a:p>
            <a:pPr indent="-342900" lvl="1" marL="914400" marR="0" rtl="0" algn="just">
              <a:lnSpc>
                <a:spcPct val="100000"/>
              </a:lnSpc>
              <a:spcBef>
                <a:spcPts val="0"/>
              </a:spcBef>
              <a:spcAft>
                <a:spcPts val="0"/>
              </a:spcAft>
              <a:buClr>
                <a:schemeClr val="dk1"/>
              </a:buClr>
              <a:buSzPts val="1800"/>
              <a:buFont typeface="Roboto"/>
              <a:buChar char="○"/>
            </a:pPr>
            <a:r>
              <a:rPr b="0" i="0" lang="en" sz="1800" u="none" cap="none" strike="noStrike">
                <a:solidFill>
                  <a:schemeClr val="dk1"/>
                </a:solidFill>
                <a:highlight>
                  <a:schemeClr val="lt1"/>
                </a:highlight>
                <a:latin typeface="Roboto"/>
                <a:ea typeface="Roboto"/>
                <a:cs typeface="Roboto"/>
                <a:sym typeface="Roboto"/>
              </a:rPr>
              <a:t>H1: </a:t>
            </a:r>
            <a:r>
              <a:rPr b="0" i="0" lang="en" sz="1800" u="none" cap="none" strike="noStrike">
                <a:solidFill>
                  <a:srgbClr val="2DC5FA"/>
                </a:solidFill>
                <a:highlight>
                  <a:schemeClr val="lt1"/>
                </a:highlight>
                <a:latin typeface="Roboto"/>
                <a:ea typeface="Roboto"/>
                <a:cs typeface="Roboto"/>
                <a:sym typeface="Roboto"/>
              </a:rPr>
              <a:t>sample_mean != reference_value</a:t>
            </a:r>
            <a:r>
              <a:rPr b="0" i="0" lang="en" sz="1800" u="none" cap="none" strike="noStrike">
                <a:solidFill>
                  <a:schemeClr val="dk1"/>
                </a:solidFill>
                <a:highlight>
                  <a:schemeClr val="lt1"/>
                </a:highlight>
                <a:latin typeface="Roboto"/>
                <a:ea typeface="Roboto"/>
                <a:cs typeface="Roboto"/>
                <a:sym typeface="Roboto"/>
              </a:rPr>
              <a:t> -&gt; The rejection area on both sides of the distribution</a:t>
            </a:r>
            <a:endParaRPr b="0" i="0" sz="1800" u="none" cap="none" strike="noStrike">
              <a:solidFill>
                <a:schemeClr val="dk1"/>
              </a:solidFill>
              <a:highlight>
                <a:schemeClr val="lt1"/>
              </a:highlight>
              <a:latin typeface="Roboto"/>
              <a:ea typeface="Roboto"/>
              <a:cs typeface="Roboto"/>
              <a:sym typeface="Roboto"/>
            </a:endParaRPr>
          </a:p>
          <a:p>
            <a:pPr indent="0" lvl="0" marL="91440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highlight>
                <a:schemeClr val="lt1"/>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rPr b="0" i="0" lang="en" sz="1800" u="none" cap="none" strike="noStrike">
                <a:solidFill>
                  <a:schemeClr val="dk1"/>
                </a:solidFill>
                <a:highlight>
                  <a:schemeClr val="lt1"/>
                </a:highlight>
                <a:latin typeface="Roboto"/>
                <a:ea typeface="Roboto"/>
                <a:cs typeface="Roboto"/>
                <a:sym typeface="Roboto"/>
              </a:rPr>
              <a:t>Follow the arrow of the alternate hypothesis!</a:t>
            </a:r>
            <a:endParaRPr b="0" i="0" sz="1800" u="none" cap="none" strike="noStrike">
              <a:solidFill>
                <a:schemeClr val="dk1"/>
              </a:solidFill>
              <a:highlight>
                <a:schemeClr val="lt1"/>
              </a:highlight>
              <a:latin typeface="Roboto"/>
              <a:ea typeface="Roboto"/>
              <a:cs typeface="Roboto"/>
              <a:sym typeface="Roboto"/>
            </a:endParaRPr>
          </a:p>
          <a:p>
            <a:pPr indent="0" lvl="0" marL="0" marR="0" rtl="0" algn="just">
              <a:lnSpc>
                <a:spcPct val="100000"/>
              </a:lnSpc>
              <a:spcBef>
                <a:spcPts val="0"/>
              </a:spcBef>
              <a:spcAft>
                <a:spcPts val="0"/>
              </a:spcAft>
              <a:buClr>
                <a:srgbClr val="000000"/>
              </a:buClr>
              <a:buSzPts val="1800"/>
              <a:buFont typeface="Arial"/>
              <a:buNone/>
            </a:pPr>
            <a:r>
              <a:rPr b="0" i="0" lang="en" sz="1800" u="none" cap="none" strike="noStrike">
                <a:solidFill>
                  <a:srgbClr val="000000"/>
                </a:solidFill>
                <a:highlight>
                  <a:srgbClr val="FFFFFF"/>
                </a:highlight>
                <a:latin typeface="Roboto"/>
                <a:ea typeface="Roboto"/>
                <a:cs typeface="Roboto"/>
                <a:sym typeface="Roboto"/>
              </a:rPr>
              <a:t>	</a:t>
            </a:r>
            <a:endParaRPr b="0" i="0" sz="1800" u="none" cap="none" strike="noStrike">
              <a:solidFill>
                <a:srgbClr val="000000"/>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ga2a683f004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HYPOTHESIS TEST</a:t>
            </a:r>
            <a:endParaRPr b="0" i="0" sz="2100" u="none" cap="none" strike="noStrike">
              <a:solidFill>
                <a:srgbClr val="2DC5FA"/>
              </a:solidFill>
              <a:latin typeface="Montserrat"/>
              <a:ea typeface="Montserrat"/>
              <a:cs typeface="Montserrat"/>
              <a:sym typeface="Montserrat"/>
            </a:endParaRPr>
          </a:p>
        </p:txBody>
      </p:sp>
      <p:sp>
        <p:nvSpPr>
          <p:cNvPr id="230" name="Google Shape;230;ga2a683f004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00000"/>
              </a:lnSpc>
              <a:spcBef>
                <a:spcPts val="0"/>
              </a:spcBef>
              <a:spcAft>
                <a:spcPts val="0"/>
              </a:spcAft>
              <a:buClr>
                <a:srgbClr val="000000"/>
              </a:buClr>
              <a:buSzPts val="1500"/>
              <a:buFont typeface="Arial"/>
              <a:buChar char="●"/>
            </a:pPr>
            <a:r>
              <a:rPr b="0" i="0" lang="en" sz="1500" u="none" cap="none" strike="noStrike">
                <a:solidFill>
                  <a:srgbClr val="172B4D"/>
                </a:solidFill>
                <a:highlight>
                  <a:srgbClr val="FFFFFF"/>
                </a:highlight>
                <a:latin typeface="Roboto"/>
                <a:ea typeface="Roboto"/>
                <a:cs typeface="Roboto"/>
                <a:sym typeface="Roboto"/>
              </a:rPr>
              <a:t>A hypothesis test is an statistical analysis which </a:t>
            </a:r>
            <a:r>
              <a:rPr b="1" i="0" lang="en" sz="1500" u="none" cap="none" strike="noStrike">
                <a:solidFill>
                  <a:srgbClr val="172B4D"/>
                </a:solidFill>
                <a:highlight>
                  <a:srgbClr val="FFFFFF"/>
                </a:highlight>
                <a:latin typeface="Roboto"/>
                <a:ea typeface="Roboto"/>
                <a:cs typeface="Roboto"/>
                <a:sym typeface="Roboto"/>
              </a:rPr>
              <a:t>uses one sample</a:t>
            </a:r>
            <a:r>
              <a:rPr b="0" i="0" lang="en" sz="1500" u="none" cap="none" strike="noStrike">
                <a:solidFill>
                  <a:srgbClr val="172B4D"/>
                </a:solidFill>
                <a:highlight>
                  <a:srgbClr val="FFFFFF"/>
                </a:highlight>
                <a:latin typeface="Roboto"/>
                <a:ea typeface="Roboto"/>
                <a:cs typeface="Roboto"/>
                <a:sym typeface="Roboto"/>
              </a:rPr>
              <a:t> of our population to asses </a:t>
            </a:r>
            <a:r>
              <a:rPr b="1" i="0" lang="en" sz="1500" u="none" cap="none" strike="noStrike">
                <a:solidFill>
                  <a:srgbClr val="172B4D"/>
                </a:solidFill>
                <a:highlight>
                  <a:srgbClr val="FFFFFF"/>
                </a:highlight>
                <a:latin typeface="Roboto"/>
                <a:ea typeface="Roboto"/>
                <a:cs typeface="Roboto"/>
                <a:sym typeface="Roboto"/>
              </a:rPr>
              <a:t>two mutually exclusive theories</a:t>
            </a:r>
            <a:r>
              <a:rPr b="0" i="0" lang="en" sz="1500" u="none" cap="none" strike="noStrike">
                <a:solidFill>
                  <a:srgbClr val="172B4D"/>
                </a:solidFill>
                <a:highlight>
                  <a:srgbClr val="FFFFFF"/>
                </a:highlight>
                <a:latin typeface="Roboto"/>
                <a:ea typeface="Roboto"/>
                <a:cs typeface="Roboto"/>
                <a:sym typeface="Roboto"/>
              </a:rPr>
              <a:t> about the population, named: </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Null Hypothesis: H0</a:t>
            </a:r>
            <a:endParaRPr b="0" i="0" sz="1500" u="none" cap="none" strike="noStrike">
              <a:solidFill>
                <a:srgbClr val="172B4D"/>
              </a:solidFill>
              <a:highlight>
                <a:srgbClr val="FFFFFF"/>
              </a:highlight>
              <a:latin typeface="Roboto"/>
              <a:ea typeface="Roboto"/>
              <a:cs typeface="Roboto"/>
              <a:sym typeface="Roboto"/>
            </a:endParaRPr>
          </a:p>
          <a:p>
            <a:pPr indent="-323850" lvl="1" marL="914400" marR="0" rtl="0" algn="just">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Alternate Hypothesis: H1</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231" name="Google Shape;231;ga2a683f004_0_0"/>
          <p:cNvPicPr preferRelativeResize="0"/>
          <p:nvPr/>
        </p:nvPicPr>
        <p:blipFill rotWithShape="1">
          <a:blip r:embed="rId4">
            <a:alphaModFix/>
          </a:blip>
          <a:srcRect b="0" l="0" r="0" t="0"/>
          <a:stretch/>
        </p:blipFill>
        <p:spPr>
          <a:xfrm>
            <a:off x="3225175" y="2863600"/>
            <a:ext cx="2804228" cy="1586174"/>
          </a:xfrm>
          <a:prstGeom prst="rect">
            <a:avLst/>
          </a:prstGeom>
          <a:noFill/>
          <a:ln>
            <a:noFill/>
          </a:ln>
        </p:spPr>
      </p:pic>
      <p:sp>
        <p:nvSpPr>
          <p:cNvPr id="232" name="Google Shape;232;ga2a683f004_0_0"/>
          <p:cNvSpPr txBox="1"/>
          <p:nvPr/>
        </p:nvSpPr>
        <p:spPr>
          <a:xfrm>
            <a:off x="3755150" y="3371725"/>
            <a:ext cx="608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Ho</a:t>
            </a:r>
            <a:endParaRPr b="1" i="0" sz="1400" u="none" cap="none" strike="noStrike">
              <a:solidFill>
                <a:srgbClr val="FFFFFF"/>
              </a:solidFill>
              <a:latin typeface="Arial"/>
              <a:ea typeface="Arial"/>
              <a:cs typeface="Arial"/>
              <a:sym typeface="Arial"/>
            </a:endParaRPr>
          </a:p>
        </p:txBody>
      </p:sp>
      <p:sp>
        <p:nvSpPr>
          <p:cNvPr id="233" name="Google Shape;233;ga2a683f004_0_0"/>
          <p:cNvSpPr txBox="1"/>
          <p:nvPr/>
        </p:nvSpPr>
        <p:spPr>
          <a:xfrm>
            <a:off x="4962200" y="3380388"/>
            <a:ext cx="608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Ha</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gcda1d9886e_0_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STATISTICAL TESTS SAMPLE SIZE:</a:t>
            </a:r>
            <a:endParaRPr b="0" i="0" sz="2100" u="none" cap="none" strike="noStrike">
              <a:solidFill>
                <a:srgbClr val="2DC5FA"/>
              </a:solidFill>
              <a:latin typeface="Montserrat"/>
              <a:ea typeface="Montserrat"/>
              <a:cs typeface="Montserrat"/>
              <a:sym typeface="Montserrat"/>
            </a:endParaRPr>
          </a:p>
        </p:txBody>
      </p:sp>
      <p:sp>
        <p:nvSpPr>
          <p:cNvPr id="355" name="Google Shape;355;gcda1d9886e_0_3"/>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If the </a:t>
            </a:r>
            <a:r>
              <a:rPr b="1" i="0" lang="en" sz="1800" u="none" cap="none" strike="noStrike">
                <a:solidFill>
                  <a:srgbClr val="FF0000"/>
                </a:solidFill>
                <a:highlight>
                  <a:srgbClr val="FFFFFF"/>
                </a:highlight>
                <a:latin typeface="Roboto"/>
                <a:ea typeface="Roboto"/>
                <a:cs typeface="Roboto"/>
                <a:sym typeface="Roboto"/>
              </a:rPr>
              <a:t>sample size is smaller than 30</a:t>
            </a:r>
            <a:r>
              <a:rPr b="0" i="0" lang="en" sz="1800" u="none" cap="none" strike="noStrike">
                <a:solidFill>
                  <a:srgbClr val="172B4D"/>
                </a:solidFill>
                <a:highlight>
                  <a:srgbClr val="FFFFFF"/>
                </a:highlight>
                <a:latin typeface="Roboto"/>
                <a:ea typeface="Roboto"/>
                <a:cs typeface="Roboto"/>
                <a:sym typeface="Roboto"/>
              </a:rPr>
              <a:t>: use the </a:t>
            </a:r>
            <a:r>
              <a:rPr b="1" i="0" lang="en" sz="1800" u="none" cap="none" strike="noStrike">
                <a:solidFill>
                  <a:srgbClr val="FF0000"/>
                </a:solidFill>
                <a:highlight>
                  <a:srgbClr val="FFFFFF"/>
                </a:highlight>
                <a:latin typeface="Roboto"/>
                <a:ea typeface="Roboto"/>
                <a:cs typeface="Roboto"/>
                <a:sym typeface="Roboto"/>
              </a:rPr>
              <a:t>t-Student distribution</a:t>
            </a:r>
            <a:r>
              <a:rPr b="0" i="0" lang="en" sz="1800" u="none" cap="none" strike="noStrike">
                <a:solidFill>
                  <a:srgbClr val="172B4D"/>
                </a:solidFill>
                <a:highlight>
                  <a:srgbClr val="FFFFFF"/>
                </a:highlight>
                <a:latin typeface="Roboto"/>
                <a:ea typeface="Roboto"/>
                <a:cs typeface="Roboto"/>
                <a:sym typeface="Roboto"/>
              </a:rPr>
              <a:t> with setting number of degrees of freedom = sample_size - 1</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Otherwise </a:t>
            </a:r>
            <a:r>
              <a:rPr b="1" i="0" lang="en" sz="1800" u="none" cap="none" strike="noStrike">
                <a:solidFill>
                  <a:srgbClr val="172B4D"/>
                </a:solidFill>
                <a:highlight>
                  <a:srgbClr val="FFFFFF"/>
                </a:highlight>
                <a:latin typeface="Roboto"/>
                <a:ea typeface="Roboto"/>
                <a:cs typeface="Roboto"/>
                <a:sym typeface="Roboto"/>
              </a:rPr>
              <a:t>you can safely use</a:t>
            </a:r>
            <a:r>
              <a:rPr b="0" i="0" lang="en" sz="1800" u="none" cap="none" strike="noStrike">
                <a:solidFill>
                  <a:srgbClr val="172B4D"/>
                </a:solidFill>
                <a:highlight>
                  <a:srgbClr val="FFFFFF"/>
                </a:highlight>
                <a:latin typeface="Roboto"/>
                <a:ea typeface="Roboto"/>
                <a:cs typeface="Roboto"/>
                <a:sym typeface="Roboto"/>
              </a:rPr>
              <a:t> the </a:t>
            </a:r>
            <a:r>
              <a:rPr b="1" i="0" lang="en" sz="1800" u="none" cap="none" strike="noStrike">
                <a:solidFill>
                  <a:srgbClr val="6AA84F"/>
                </a:solidFill>
                <a:highlight>
                  <a:srgbClr val="FFFFFF"/>
                </a:highlight>
                <a:latin typeface="Roboto"/>
                <a:ea typeface="Roboto"/>
                <a:cs typeface="Roboto"/>
                <a:sym typeface="Roboto"/>
              </a:rPr>
              <a:t>normal distribution</a:t>
            </a:r>
            <a:r>
              <a:rPr b="0" i="0" lang="en" sz="1800" u="none" cap="none" strike="noStrike">
                <a:solidFill>
                  <a:srgbClr val="172B4D"/>
                </a:solidFill>
                <a:highlight>
                  <a:srgbClr val="FFFFFF"/>
                </a:highlight>
                <a:latin typeface="Roboto"/>
                <a:ea typeface="Roboto"/>
                <a:cs typeface="Roboto"/>
                <a:sym typeface="Roboto"/>
              </a:rPr>
              <a:t> as the t-Student distribution and the normal distribution become almost identical.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46075" lvl="0" marL="457200" marR="0" rtl="0" algn="l">
              <a:lnSpc>
                <a:spcPct val="100000"/>
              </a:lnSpc>
              <a:spcBef>
                <a:spcPts val="0"/>
              </a:spcBef>
              <a:spcAft>
                <a:spcPts val="0"/>
              </a:spcAft>
              <a:buClr>
                <a:srgbClr val="172B4D"/>
              </a:buClr>
              <a:buSzPts val="1850"/>
              <a:buFont typeface="Roboto"/>
              <a:buChar char="●"/>
            </a:pPr>
            <a:r>
              <a:rPr b="1" i="0" lang="en" sz="1850" u="none" cap="none" strike="noStrike">
                <a:solidFill>
                  <a:srgbClr val="FF0000"/>
                </a:solidFill>
                <a:highlight>
                  <a:srgbClr val="FFFFFF"/>
                </a:highlight>
                <a:latin typeface="Roboto"/>
                <a:ea typeface="Roboto"/>
                <a:cs typeface="Roboto"/>
                <a:sym typeface="Roboto"/>
              </a:rPr>
              <a:t>Both distributions are symmetric around the center 0</a:t>
            </a:r>
            <a:r>
              <a:rPr b="0" i="0" lang="en" sz="1850" u="none" cap="none" strike="noStrike">
                <a:solidFill>
                  <a:srgbClr val="172B4D"/>
                </a:solidFill>
                <a:highlight>
                  <a:srgbClr val="FFFFFF"/>
                </a:highlight>
                <a:latin typeface="Roboto"/>
                <a:ea typeface="Roboto"/>
                <a:cs typeface="Roboto"/>
                <a:sym typeface="Roboto"/>
              </a:rPr>
              <a:t>.</a:t>
            </a:r>
            <a:endParaRPr b="0" i="0" sz="18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 t-Student distribution is more spiked at the center and it has longer tails.</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gb7f74356df_0_21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ONE SAMPLE ONE TAILED TEST:</a:t>
            </a:r>
            <a:endParaRPr b="0" i="0" sz="2100" u="none" cap="none" strike="noStrike">
              <a:solidFill>
                <a:srgbClr val="2DC5FA"/>
              </a:solidFill>
              <a:latin typeface="Montserrat"/>
              <a:ea typeface="Montserrat"/>
              <a:cs typeface="Montserrat"/>
              <a:sym typeface="Montserrat"/>
            </a:endParaRPr>
          </a:p>
        </p:txBody>
      </p:sp>
      <p:sp>
        <p:nvSpPr>
          <p:cNvPr id="361" name="Google Shape;361;gb7f74356df_0_21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How big can be a value in order to a given amount of probability to get any value smaller or equal to it for a normal distribution?</a:t>
            </a:r>
            <a:endParaRPr b="0" i="0" sz="1800" u="none" cap="none" strike="noStrike">
              <a:solidFill>
                <a:srgbClr val="000000"/>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62" name="Google Shape;362;gb7f74356df_0_215"/>
          <p:cNvPicPr preferRelativeResize="0"/>
          <p:nvPr/>
        </p:nvPicPr>
        <p:blipFill rotWithShape="1">
          <a:blip r:embed="rId4">
            <a:alphaModFix/>
          </a:blip>
          <a:srcRect b="0" l="0" r="0" t="0"/>
          <a:stretch/>
        </p:blipFill>
        <p:spPr>
          <a:xfrm>
            <a:off x="627725" y="3405263"/>
            <a:ext cx="4241456" cy="711300"/>
          </a:xfrm>
          <a:prstGeom prst="rect">
            <a:avLst/>
          </a:prstGeom>
          <a:noFill/>
          <a:ln>
            <a:noFill/>
          </a:ln>
        </p:spPr>
      </p:pic>
      <p:pic>
        <p:nvPicPr>
          <p:cNvPr id="363" name="Google Shape;363;gb7f74356df_0_215"/>
          <p:cNvPicPr preferRelativeResize="0"/>
          <p:nvPr/>
        </p:nvPicPr>
        <p:blipFill rotWithShape="1">
          <a:blip r:embed="rId5">
            <a:alphaModFix/>
          </a:blip>
          <a:srcRect b="0" l="0" r="0" t="0"/>
          <a:stretch/>
        </p:blipFill>
        <p:spPr>
          <a:xfrm>
            <a:off x="3561050" y="2263400"/>
            <a:ext cx="5075651" cy="2537826"/>
          </a:xfrm>
          <a:prstGeom prst="rect">
            <a:avLst/>
          </a:prstGeom>
          <a:noFill/>
          <a:ln>
            <a:noFill/>
          </a:ln>
        </p:spPr>
      </p:pic>
      <p:sp>
        <p:nvSpPr>
          <p:cNvPr id="364" name="Google Shape;364;gb7f74356df_0_215"/>
          <p:cNvSpPr txBox="1"/>
          <p:nvPr/>
        </p:nvSpPr>
        <p:spPr>
          <a:xfrm>
            <a:off x="5344300" y="3834900"/>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Arial"/>
                <a:ea typeface="Arial"/>
                <a:cs typeface="Arial"/>
                <a:sym typeface="Arial"/>
              </a:rPr>
              <a:t>1- α</a:t>
            </a:r>
            <a:endParaRPr b="1" i="0" sz="2800" u="none" cap="none" strike="noStrike">
              <a:solidFill>
                <a:srgbClr val="FFFFFF"/>
              </a:solidFill>
              <a:latin typeface="Arial"/>
              <a:ea typeface="Arial"/>
              <a:cs typeface="Arial"/>
              <a:sym typeface="Arial"/>
            </a:endParaRPr>
          </a:p>
        </p:txBody>
      </p:sp>
      <p:sp>
        <p:nvSpPr>
          <p:cNvPr id="365" name="Google Shape;365;gb7f74356df_0_215"/>
          <p:cNvSpPr txBox="1"/>
          <p:nvPr/>
        </p:nvSpPr>
        <p:spPr>
          <a:xfrm>
            <a:off x="6729025" y="385292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α</a:t>
            </a:r>
            <a:endParaRPr b="1" i="0" sz="2800" u="none" cap="none" strike="noStrike">
              <a:solidFill>
                <a:srgbClr val="000000"/>
              </a:solidFill>
              <a:latin typeface="Arial"/>
              <a:ea typeface="Arial"/>
              <a:cs typeface="Arial"/>
              <a:sym typeface="Arial"/>
            </a:endParaRPr>
          </a:p>
        </p:txBody>
      </p:sp>
      <p:cxnSp>
        <p:nvCxnSpPr>
          <p:cNvPr id="366" name="Google Shape;366;gb7f74356df_0_215"/>
          <p:cNvCxnSpPr/>
          <p:nvPr/>
        </p:nvCxnSpPr>
        <p:spPr>
          <a:xfrm flipH="1" rot="10800000">
            <a:off x="6763025" y="3532375"/>
            <a:ext cx="1873800" cy="21600"/>
          </a:xfrm>
          <a:prstGeom prst="straightConnector1">
            <a:avLst/>
          </a:prstGeom>
          <a:noFill/>
          <a:ln cap="flat" cmpd="sng" w="38100">
            <a:solidFill>
              <a:srgbClr val="FF0000"/>
            </a:solidFill>
            <a:prstDash val="solid"/>
            <a:round/>
            <a:headEnd len="sm" w="sm" type="none"/>
            <a:tailEnd len="med" w="med" type="triangle"/>
          </a:ln>
        </p:spPr>
      </p:cxnSp>
      <p:cxnSp>
        <p:nvCxnSpPr>
          <p:cNvPr id="367" name="Google Shape;367;gb7f74356df_0_215"/>
          <p:cNvCxnSpPr/>
          <p:nvPr/>
        </p:nvCxnSpPr>
        <p:spPr>
          <a:xfrm>
            <a:off x="3568950" y="2789175"/>
            <a:ext cx="3167100" cy="25800"/>
          </a:xfrm>
          <a:prstGeom prst="straightConnector1">
            <a:avLst/>
          </a:prstGeom>
          <a:noFill/>
          <a:ln cap="flat" cmpd="sng" w="38100">
            <a:solidFill>
              <a:srgbClr val="6AA84F"/>
            </a:solidFill>
            <a:prstDash val="solid"/>
            <a:round/>
            <a:headEnd len="sm" w="sm" type="none"/>
            <a:tailEnd len="med" w="med" type="triangle"/>
          </a:ln>
        </p:spPr>
      </p:cxnSp>
      <p:sp>
        <p:nvSpPr>
          <p:cNvPr id="368" name="Google Shape;368;gb7f74356df_0_215"/>
          <p:cNvSpPr txBox="1"/>
          <p:nvPr/>
        </p:nvSpPr>
        <p:spPr>
          <a:xfrm>
            <a:off x="6763025" y="3005075"/>
            <a:ext cx="734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Rejection region = α</a:t>
            </a:r>
            <a:endParaRPr b="0" i="0" sz="1400" u="none" cap="none" strike="noStrike">
              <a:solidFill>
                <a:srgbClr val="000000"/>
              </a:solidFill>
              <a:latin typeface="Arial"/>
              <a:ea typeface="Arial"/>
              <a:cs typeface="Arial"/>
              <a:sym typeface="Arial"/>
            </a:endParaRPr>
          </a:p>
        </p:txBody>
      </p:sp>
      <p:sp>
        <p:nvSpPr>
          <p:cNvPr id="369" name="Google Shape;369;gb7f74356df_0_215"/>
          <p:cNvSpPr txBox="1"/>
          <p:nvPr/>
        </p:nvSpPr>
        <p:spPr>
          <a:xfrm>
            <a:off x="3835900" y="2376438"/>
            <a:ext cx="734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Acceptation region</a:t>
            </a:r>
            <a:endParaRPr b="0" i="0" sz="1400" u="none" cap="none" strike="noStrike">
              <a:solidFill>
                <a:srgbClr val="000000"/>
              </a:solidFill>
              <a:latin typeface="Arial"/>
              <a:ea typeface="Arial"/>
              <a:cs typeface="Arial"/>
              <a:sym typeface="Arial"/>
            </a:endParaRPr>
          </a:p>
        </p:txBody>
      </p:sp>
      <p:sp>
        <p:nvSpPr>
          <p:cNvPr id="370" name="Google Shape;370;gb7f74356df_0_215"/>
          <p:cNvSpPr txBox="1"/>
          <p:nvPr/>
        </p:nvSpPr>
        <p:spPr>
          <a:xfrm>
            <a:off x="6866775" y="4468525"/>
            <a:ext cx="734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Critical value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ga0aef77d17_0_0"/>
          <p:cNvSpPr txBox="1"/>
          <p:nvPr/>
        </p:nvSpPr>
        <p:spPr>
          <a:xfrm>
            <a:off x="560675" y="3959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TAILED TEST</a:t>
            </a:r>
            <a:endParaRPr b="0" i="0" sz="2100" u="none" cap="none" strike="noStrike">
              <a:solidFill>
                <a:srgbClr val="2DC5FA"/>
              </a:solidFill>
              <a:latin typeface="Montserrat"/>
              <a:ea typeface="Montserrat"/>
              <a:cs typeface="Montserrat"/>
              <a:sym typeface="Montserrat"/>
            </a:endParaRPr>
          </a:p>
        </p:txBody>
      </p:sp>
      <p:sp>
        <p:nvSpPr>
          <p:cNvPr id="376" name="Google Shape;376;ga0aef77d17_0_0"/>
          <p:cNvSpPr txBox="1"/>
          <p:nvPr/>
        </p:nvSpPr>
        <p:spPr>
          <a:xfrm>
            <a:off x="693000" y="9169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15000"/>
              </a:lnSpc>
              <a:spcBef>
                <a:spcPts val="180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Boys of a certain age are </a:t>
            </a:r>
            <a:r>
              <a:rPr b="1" i="0" lang="en" sz="1700" u="none" cap="none" strike="noStrike">
                <a:solidFill>
                  <a:srgbClr val="172B4D"/>
                </a:solidFill>
                <a:highlight>
                  <a:srgbClr val="FFFFFF"/>
                </a:highlight>
                <a:latin typeface="Roboto"/>
                <a:ea typeface="Roboto"/>
                <a:cs typeface="Roboto"/>
                <a:sym typeface="Roboto"/>
              </a:rPr>
              <a:t>said </a:t>
            </a:r>
            <a:r>
              <a:rPr b="0" i="0" lang="en" sz="1700" u="none" cap="none" strike="noStrike">
                <a:solidFill>
                  <a:srgbClr val="172B4D"/>
                </a:solidFill>
                <a:highlight>
                  <a:srgbClr val="FFFFFF"/>
                </a:highlight>
                <a:latin typeface="Roboto"/>
                <a:ea typeface="Roboto"/>
                <a:cs typeface="Roboto"/>
                <a:sym typeface="Roboto"/>
              </a:rPr>
              <a:t>to have a </a:t>
            </a:r>
            <a:r>
              <a:rPr b="1" i="0" lang="en" sz="1700" u="none" cap="none" strike="noStrike">
                <a:solidFill>
                  <a:srgbClr val="172B4D"/>
                </a:solidFill>
                <a:highlight>
                  <a:srgbClr val="FFFFFF"/>
                </a:highlight>
                <a:latin typeface="Roboto"/>
                <a:ea typeface="Roboto"/>
                <a:cs typeface="Roboto"/>
                <a:sym typeface="Roboto"/>
              </a:rPr>
              <a:t>mean weight</a:t>
            </a:r>
            <a:r>
              <a:rPr b="0" i="0" lang="en" sz="1700" u="none" cap="none" strike="noStrike">
                <a:solidFill>
                  <a:srgbClr val="172B4D"/>
                </a:solidFill>
                <a:highlight>
                  <a:srgbClr val="FFFFFF"/>
                </a:highlight>
                <a:latin typeface="Roboto"/>
                <a:ea typeface="Roboto"/>
                <a:cs typeface="Roboto"/>
                <a:sym typeface="Roboto"/>
              </a:rPr>
              <a:t> of </a:t>
            </a:r>
            <a:r>
              <a:rPr b="1" i="0" lang="en" sz="1700" u="none" cap="none" strike="noStrike">
                <a:solidFill>
                  <a:srgbClr val="172B4D"/>
                </a:solidFill>
                <a:highlight>
                  <a:srgbClr val="FFFFFF"/>
                </a:highlight>
                <a:latin typeface="Roboto"/>
                <a:ea typeface="Roboto"/>
                <a:cs typeface="Roboto"/>
                <a:sym typeface="Roboto"/>
              </a:rPr>
              <a:t>μ</a:t>
            </a:r>
            <a:r>
              <a:rPr b="0" i="0" lang="en" sz="1700" u="none" cap="none" strike="noStrike">
                <a:solidFill>
                  <a:srgbClr val="172B4D"/>
                </a:solidFill>
                <a:highlight>
                  <a:srgbClr val="FFFFFF"/>
                </a:highlight>
                <a:latin typeface="Roboto"/>
                <a:ea typeface="Roboto"/>
                <a:cs typeface="Roboto"/>
                <a:sym typeface="Roboto"/>
              </a:rPr>
              <a:t> &gt;= 85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complaint is made that the boys living in a municipal children's home are </a:t>
            </a:r>
            <a:r>
              <a:rPr b="1" i="0" lang="en" sz="1700" u="none" cap="none" strike="noStrike">
                <a:solidFill>
                  <a:srgbClr val="172B4D"/>
                </a:solidFill>
                <a:highlight>
                  <a:srgbClr val="FFFFFF"/>
                </a:highlight>
                <a:latin typeface="Roboto"/>
                <a:ea typeface="Roboto"/>
                <a:cs typeface="Roboto"/>
                <a:sym typeface="Roboto"/>
              </a:rPr>
              <a:t>underfeed. (</a:t>
            </a:r>
            <a:r>
              <a:rPr b="1" i="0" lang="en" sz="1700" u="none" cap="none" strike="noStrike">
                <a:solidFill>
                  <a:srgbClr val="172B4D"/>
                </a:solidFill>
                <a:highlight>
                  <a:schemeClr val="lt1"/>
                </a:highlight>
                <a:latin typeface="Roboto"/>
                <a:ea typeface="Roboto"/>
                <a:cs typeface="Roboto"/>
                <a:sym typeface="Roboto"/>
              </a:rPr>
              <a:t>μ</a:t>
            </a:r>
            <a:r>
              <a:rPr b="1" i="0" lang="en" sz="1700" u="none" cap="none" strike="noStrike">
                <a:solidFill>
                  <a:srgbClr val="172B4D"/>
                </a:solidFill>
                <a:highlight>
                  <a:srgbClr val="FFFFFF"/>
                </a:highlight>
                <a:latin typeface="Roboto"/>
                <a:ea typeface="Roboto"/>
                <a:cs typeface="Roboto"/>
                <a:sym typeface="Roboto"/>
              </a:rPr>
              <a:t> &lt; 85 pounds)</a:t>
            </a:r>
            <a:endParaRPr b="1"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sample of </a:t>
            </a:r>
            <a:r>
              <a:rPr b="1" i="0" lang="en" sz="1700" u="none" cap="none" strike="noStrike">
                <a:solidFill>
                  <a:srgbClr val="FF0000"/>
                </a:solidFill>
                <a:highlight>
                  <a:srgbClr val="FFFFFF"/>
                </a:highlight>
                <a:latin typeface="Roboto"/>
                <a:ea typeface="Roboto"/>
                <a:cs typeface="Roboto"/>
                <a:sym typeface="Roboto"/>
              </a:rPr>
              <a:t>n = 25</a:t>
            </a:r>
            <a:r>
              <a:rPr b="0" i="0" lang="en" sz="1700" u="none" cap="none" strike="noStrike">
                <a:solidFill>
                  <a:srgbClr val="172B4D"/>
                </a:solidFill>
                <a:highlight>
                  <a:srgbClr val="FFFFFF"/>
                </a:highlight>
                <a:latin typeface="Roboto"/>
                <a:ea typeface="Roboto"/>
                <a:cs typeface="Roboto"/>
                <a:sym typeface="Roboto"/>
              </a:rPr>
              <a:t> boys (of the same age) are weighed and found to have a </a:t>
            </a:r>
            <a:r>
              <a:rPr b="1" i="0" lang="en" sz="1700" u="none" cap="none" strike="noStrike">
                <a:solidFill>
                  <a:srgbClr val="172B4D"/>
                </a:solidFill>
                <a:highlight>
                  <a:srgbClr val="FFFFFF"/>
                </a:highlight>
                <a:latin typeface="Roboto"/>
                <a:ea typeface="Roboto"/>
                <a:cs typeface="Roboto"/>
                <a:sym typeface="Roboto"/>
              </a:rPr>
              <a:t>sample mean</a:t>
            </a:r>
            <a:r>
              <a:rPr b="0" i="0" lang="en" sz="1700" u="none" cap="none" strike="noStrike">
                <a:solidFill>
                  <a:srgbClr val="172B4D"/>
                </a:solidFill>
                <a:highlight>
                  <a:srgbClr val="FFFFFF"/>
                </a:highlight>
                <a:latin typeface="Roboto"/>
                <a:ea typeface="Roboto"/>
                <a:cs typeface="Roboto"/>
                <a:sym typeface="Roboto"/>
              </a:rPr>
              <a:t> weight of </a:t>
            </a:r>
            <a:r>
              <a:rPr b="1" i="0" lang="en" sz="1700" u="none" cap="none" strike="noStrike">
                <a:solidFill>
                  <a:srgbClr val="FF0000"/>
                </a:solidFill>
                <a:highlight>
                  <a:srgbClr val="FFFFFF"/>
                </a:highlight>
                <a:latin typeface="Roboto"/>
                <a:ea typeface="Roboto"/>
                <a:cs typeface="Roboto"/>
                <a:sym typeface="Roboto"/>
              </a:rPr>
              <a:t>80.94 </a:t>
            </a:r>
            <a:r>
              <a:rPr b="0" i="0" lang="en" sz="1700" u="none" cap="none" strike="noStrike">
                <a:solidFill>
                  <a:srgbClr val="172B4D"/>
                </a:solidFill>
                <a:highlight>
                  <a:srgbClr val="FFFFFF"/>
                </a:highlight>
                <a:latin typeface="Roboto"/>
                <a:ea typeface="Roboto"/>
                <a:cs typeface="Roboto"/>
                <a:sym typeface="Roboto"/>
              </a:rPr>
              <a:t>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It is known that the </a:t>
            </a:r>
            <a:r>
              <a:rPr b="1" i="0" lang="en" sz="1700" u="none" cap="none" strike="noStrike">
                <a:solidFill>
                  <a:srgbClr val="172B4D"/>
                </a:solidFill>
                <a:highlight>
                  <a:srgbClr val="FFFFFF"/>
                </a:highlight>
                <a:latin typeface="Roboto"/>
                <a:ea typeface="Roboto"/>
                <a:cs typeface="Roboto"/>
                <a:sym typeface="Roboto"/>
              </a:rPr>
              <a:t>population standard deviation σ</a:t>
            </a:r>
            <a:r>
              <a:rPr b="0" i="0" lang="en" sz="1700" u="none" cap="none" strike="noStrike">
                <a:solidFill>
                  <a:srgbClr val="172B4D"/>
                </a:solidFill>
                <a:highlight>
                  <a:srgbClr val="FFFFFF"/>
                </a:highlight>
                <a:latin typeface="Roboto"/>
                <a:ea typeface="Roboto"/>
                <a:cs typeface="Roboto"/>
                <a:sym typeface="Roboto"/>
              </a:rPr>
              <a:t> is 11.6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Based on the sample, can we say that the boys have a mean weight smaller than 85 pounds?</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Our sampling error is (80.94 - 85) = -4.06 pounds. How likely is to get this value?</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377" name="Google Shape;377;ga0aef77d17_0_0"/>
          <p:cNvPicPr preferRelativeResize="0"/>
          <p:nvPr/>
        </p:nvPicPr>
        <p:blipFill rotWithShape="1">
          <a:blip r:embed="rId4">
            <a:alphaModFix/>
          </a:blip>
          <a:srcRect b="0" l="0" r="0" t="0"/>
          <a:stretch/>
        </p:blipFill>
        <p:spPr>
          <a:xfrm>
            <a:off x="1202400" y="4249450"/>
            <a:ext cx="2238375" cy="219075"/>
          </a:xfrm>
          <a:prstGeom prst="rect">
            <a:avLst/>
          </a:prstGeom>
          <a:noFill/>
          <a:ln>
            <a:noFill/>
          </a:ln>
        </p:spPr>
      </p:pic>
      <p:pic>
        <p:nvPicPr>
          <p:cNvPr id="378" name="Google Shape;378;ga0aef77d17_0_0"/>
          <p:cNvPicPr preferRelativeResize="0"/>
          <p:nvPr/>
        </p:nvPicPr>
        <p:blipFill rotWithShape="1">
          <a:blip r:embed="rId5">
            <a:alphaModFix/>
          </a:blip>
          <a:srcRect b="0" l="0" r="0" t="0"/>
          <a:stretch/>
        </p:blipFill>
        <p:spPr>
          <a:xfrm>
            <a:off x="3836850" y="4249450"/>
            <a:ext cx="2324100" cy="219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ga2a683f004_0_13"/>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384" name="Google Shape;384;ga2a683f004_0_13"/>
          <p:cNvSpPr txBox="1"/>
          <p:nvPr/>
        </p:nvSpPr>
        <p:spPr>
          <a:xfrm>
            <a:off x="707225" y="1140625"/>
            <a:ext cx="7758000" cy="2946900"/>
          </a:xfrm>
          <a:prstGeom prst="rect">
            <a:avLst/>
          </a:prstGeom>
          <a:noFill/>
          <a:ln>
            <a:noFill/>
          </a:ln>
        </p:spPr>
        <p:txBody>
          <a:bodyPr anchorCtr="0" anchor="t" bIns="91425" lIns="91425" spcFirstLastPara="1" rIns="91425" wrap="square" tIns="91425">
            <a:noAutofit/>
          </a:bodyPr>
          <a:lstStyle/>
          <a:p>
            <a:pPr indent="-327025" lvl="0" marL="457200" marR="0" rtl="0" algn="l">
              <a:lnSpc>
                <a:spcPct val="115000"/>
              </a:lnSpc>
              <a:spcBef>
                <a:spcPts val="180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What are the null and alternative hypotheses?</a:t>
            </a:r>
            <a:endParaRPr b="0" i="0" sz="1550" u="none" cap="none" strike="noStrike">
              <a:solidFill>
                <a:srgbClr val="172B4D"/>
              </a:solidFill>
              <a:highlight>
                <a:srgbClr val="FFFFFF"/>
              </a:highlight>
              <a:latin typeface="Roboto"/>
              <a:ea typeface="Roboto"/>
              <a:cs typeface="Roboto"/>
              <a:sym typeface="Roboto"/>
            </a:endParaRPr>
          </a:p>
          <a:p>
            <a:pPr indent="457200" lvl="0" marL="0" marR="0" rtl="0" algn="l">
              <a:lnSpc>
                <a:spcPct val="115000"/>
              </a:lnSpc>
              <a:spcBef>
                <a:spcPts val="1800"/>
              </a:spcBef>
              <a:spcAft>
                <a:spcPts val="0"/>
              </a:spcAft>
              <a:buClr>
                <a:srgbClr val="000000"/>
              </a:buClr>
              <a:buSzPts val="1550"/>
              <a:buFont typeface="Arial"/>
              <a:buNone/>
            </a:pPr>
            <a:r>
              <a:rPr b="1" i="0" lang="en" sz="1550" u="none" cap="none" strike="noStrike">
                <a:solidFill>
                  <a:srgbClr val="172B4D"/>
                </a:solidFill>
                <a:highlight>
                  <a:srgbClr val="FFFFFF"/>
                </a:highlight>
                <a:latin typeface="Roboto"/>
                <a:ea typeface="Roboto"/>
                <a:cs typeface="Roboto"/>
                <a:sym typeface="Roboto"/>
              </a:rPr>
              <a:t>Null</a:t>
            </a:r>
            <a:r>
              <a:rPr b="0" i="0" lang="en" sz="1550" u="none" cap="none" strike="noStrike">
                <a:solidFill>
                  <a:srgbClr val="172B4D"/>
                </a:solidFill>
                <a:highlight>
                  <a:srgbClr val="FFFFFF"/>
                </a:highlight>
                <a:latin typeface="Roboto"/>
                <a:ea typeface="Roboto"/>
                <a:cs typeface="Roboto"/>
                <a:sym typeface="Roboto"/>
              </a:rPr>
              <a:t> </a:t>
            </a:r>
            <a:r>
              <a:rPr b="1" i="0" lang="en" sz="1550" u="none" cap="none" strike="noStrike">
                <a:solidFill>
                  <a:srgbClr val="172B4D"/>
                </a:solidFill>
                <a:highlight>
                  <a:srgbClr val="FFFFFF"/>
                </a:highlight>
                <a:latin typeface="Roboto"/>
                <a:ea typeface="Roboto"/>
                <a:cs typeface="Roboto"/>
                <a:sym typeface="Roboto"/>
              </a:rPr>
              <a:t>Hypothesis H0:  </a:t>
            </a:r>
            <a:r>
              <a:rPr b="1" i="0" lang="en" sz="1700" u="none" cap="none" strike="noStrike">
                <a:solidFill>
                  <a:srgbClr val="172B4D"/>
                </a:solidFill>
                <a:highlight>
                  <a:schemeClr val="lt1"/>
                </a:highlight>
                <a:latin typeface="Roboto"/>
                <a:ea typeface="Roboto"/>
                <a:cs typeface="Roboto"/>
                <a:sym typeface="Roboto"/>
              </a:rPr>
              <a:t>μ &gt;= 85 pounds</a:t>
            </a:r>
            <a:r>
              <a:rPr b="0" i="0" lang="en" sz="1550" u="none" cap="none" strike="noStrike">
                <a:solidFill>
                  <a:srgbClr val="172B4D"/>
                </a:solidFill>
                <a:highlight>
                  <a:srgbClr val="FFFFFF"/>
                </a:highlight>
                <a:latin typeface="Roboto"/>
                <a:ea typeface="Roboto"/>
                <a:cs typeface="Roboto"/>
                <a:sym typeface="Roboto"/>
              </a:rPr>
              <a:t>.</a:t>
            </a:r>
            <a:endParaRPr b="0" i="0" sz="1550" u="none" cap="none" strike="noStrike">
              <a:solidFill>
                <a:srgbClr val="172B4D"/>
              </a:solidFill>
              <a:highlight>
                <a:srgbClr val="FFFFFF"/>
              </a:highlight>
              <a:latin typeface="Roboto"/>
              <a:ea typeface="Roboto"/>
              <a:cs typeface="Roboto"/>
              <a:sym typeface="Roboto"/>
            </a:endParaRPr>
          </a:p>
          <a:p>
            <a:pPr indent="457200" lvl="0" marL="0" marR="0" rtl="0" algn="l">
              <a:lnSpc>
                <a:spcPct val="115000"/>
              </a:lnSpc>
              <a:spcBef>
                <a:spcPts val="1800"/>
              </a:spcBef>
              <a:spcAft>
                <a:spcPts val="0"/>
              </a:spcAft>
              <a:buClr>
                <a:srgbClr val="000000"/>
              </a:buClr>
              <a:buSzPts val="1550"/>
              <a:buFont typeface="Arial"/>
              <a:buNone/>
            </a:pPr>
            <a:r>
              <a:rPr b="1" i="0" lang="en" sz="1550" u="none" cap="none" strike="noStrike">
                <a:solidFill>
                  <a:srgbClr val="172B4D"/>
                </a:solidFill>
                <a:highlight>
                  <a:srgbClr val="FFFFFF"/>
                </a:highlight>
                <a:latin typeface="Roboto"/>
                <a:ea typeface="Roboto"/>
                <a:cs typeface="Roboto"/>
                <a:sym typeface="Roboto"/>
              </a:rPr>
              <a:t>Alternative Hypothesis:</a:t>
            </a:r>
            <a:r>
              <a:rPr b="0" i="0" lang="en" sz="1550" u="none" cap="none" strike="noStrike">
                <a:solidFill>
                  <a:srgbClr val="172B4D"/>
                </a:solidFill>
                <a:highlight>
                  <a:srgbClr val="FFFFFF"/>
                </a:highlight>
                <a:latin typeface="Roboto"/>
                <a:ea typeface="Roboto"/>
                <a:cs typeface="Roboto"/>
                <a:sym typeface="Roboto"/>
              </a:rPr>
              <a:t> </a:t>
            </a:r>
            <a:r>
              <a:rPr b="1" i="0" lang="en" sz="1550" u="none" cap="none" strike="noStrike">
                <a:solidFill>
                  <a:srgbClr val="172B4D"/>
                </a:solidFill>
                <a:highlight>
                  <a:schemeClr val="lt1"/>
                </a:highlight>
                <a:latin typeface="Roboto"/>
                <a:ea typeface="Roboto"/>
                <a:cs typeface="Roboto"/>
                <a:sym typeface="Roboto"/>
              </a:rPr>
              <a:t>H1:  </a:t>
            </a:r>
            <a:r>
              <a:rPr b="1" i="0" lang="en" sz="1700" u="none" cap="none" strike="noStrike">
                <a:solidFill>
                  <a:srgbClr val="172B4D"/>
                </a:solidFill>
                <a:highlight>
                  <a:schemeClr val="lt1"/>
                </a:highlight>
                <a:latin typeface="Roboto"/>
                <a:ea typeface="Roboto"/>
                <a:cs typeface="Roboto"/>
                <a:sym typeface="Roboto"/>
              </a:rPr>
              <a:t>μ &lt; 85 pounds</a:t>
            </a:r>
            <a:r>
              <a:rPr b="0" i="0" lang="en" sz="1550" u="none" cap="none" strike="noStrike">
                <a:solidFill>
                  <a:srgbClr val="172B4D"/>
                </a:solidFill>
                <a:highlight>
                  <a:schemeClr val="lt1"/>
                </a:highlight>
                <a:latin typeface="Roboto"/>
                <a:ea typeface="Roboto"/>
                <a:cs typeface="Roboto"/>
                <a:sym typeface="Roboto"/>
              </a:rPr>
              <a:t>.</a:t>
            </a:r>
            <a:r>
              <a:rPr b="0" i="0" lang="en" sz="1550" u="none" cap="none" strike="noStrike">
                <a:solidFill>
                  <a:srgbClr val="172B4D"/>
                </a:solidFill>
                <a:highlight>
                  <a:srgbClr val="FFFFFF"/>
                </a:highlight>
                <a:latin typeface="Roboto"/>
                <a:ea typeface="Roboto"/>
                <a:cs typeface="Roboto"/>
                <a:sym typeface="Roboto"/>
              </a:rPr>
              <a:t>: </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210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We do not have the complete data from the population.</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Therefore, we  take a </a:t>
            </a:r>
            <a:r>
              <a:rPr b="1" i="0" lang="en" sz="1550" u="none" cap="none" strike="noStrike">
                <a:solidFill>
                  <a:srgbClr val="172B4D"/>
                </a:solidFill>
                <a:highlight>
                  <a:srgbClr val="FFFFFF"/>
                </a:highlight>
                <a:latin typeface="Roboto"/>
                <a:ea typeface="Roboto"/>
                <a:cs typeface="Roboto"/>
                <a:sym typeface="Roboto"/>
              </a:rPr>
              <a:t>SAMPLE </a:t>
            </a:r>
            <a:r>
              <a:rPr b="0" i="0" lang="en" sz="1550" u="none" cap="none" strike="noStrike">
                <a:solidFill>
                  <a:srgbClr val="172B4D"/>
                </a:solidFill>
                <a:highlight>
                  <a:srgbClr val="FFFFFF"/>
                </a:highlight>
                <a:latin typeface="Roboto"/>
                <a:ea typeface="Roboto"/>
                <a:cs typeface="Roboto"/>
                <a:sym typeface="Roboto"/>
              </a:rPr>
              <a:t>of </a:t>
            </a:r>
            <a:r>
              <a:rPr b="1" i="0" lang="en" sz="1550" u="none" cap="none" strike="noStrike">
                <a:solidFill>
                  <a:srgbClr val="FF0000"/>
                </a:solidFill>
                <a:highlight>
                  <a:srgbClr val="FFFFFF"/>
                </a:highlight>
                <a:latin typeface="Roboto"/>
                <a:ea typeface="Roboto"/>
                <a:cs typeface="Roboto"/>
                <a:sym typeface="Roboto"/>
              </a:rPr>
              <a:t>25 subjects &lt; 30</a:t>
            </a:r>
            <a:r>
              <a:rPr b="0" i="0" lang="en" sz="1550" u="none" cap="none" strike="noStrike">
                <a:solidFill>
                  <a:srgbClr val="172B4D"/>
                </a:solidFill>
                <a:highlight>
                  <a:srgbClr val="FFFFFF"/>
                </a:highlight>
                <a:latin typeface="Roboto"/>
                <a:ea typeface="Roboto"/>
                <a:cs typeface="Roboto"/>
                <a:sym typeface="Roboto"/>
              </a:rPr>
              <a:t>. As 25&lt;30 we use t-Student dist.</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Small sample sizes follow a t-student distribution with n - 1 degrees of freedom</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The number of degrees of freedom บ is: n - 1 (sample size - 1, 24 in this case)</a:t>
            </a:r>
            <a:endParaRPr b="0" i="0" sz="1550" u="none" cap="none" strike="noStrike">
              <a:solidFill>
                <a:srgbClr val="172B4D"/>
              </a:solidFill>
              <a:highlight>
                <a:srgbClr val="FFFFFF"/>
              </a:highlight>
              <a:latin typeface="Roboto"/>
              <a:ea typeface="Roboto"/>
              <a:cs typeface="Roboto"/>
              <a:sym typeface="Roboto"/>
            </a:endParaRPr>
          </a:p>
          <a:p>
            <a:pPr indent="-327025" lvl="0" marL="457200" marR="0" rtl="0" algn="l">
              <a:lnSpc>
                <a:spcPct val="115000"/>
              </a:lnSpc>
              <a:spcBef>
                <a:spcPts val="0"/>
              </a:spcBef>
              <a:spcAft>
                <a:spcPts val="0"/>
              </a:spcAft>
              <a:buClr>
                <a:srgbClr val="172B4D"/>
              </a:buClr>
              <a:buSzPts val="1550"/>
              <a:buFont typeface="Roboto"/>
              <a:buChar char="●"/>
            </a:pPr>
            <a:r>
              <a:rPr b="0" i="0" lang="en" sz="1550" u="none" cap="none" strike="noStrike">
                <a:solidFill>
                  <a:srgbClr val="172B4D"/>
                </a:solidFill>
                <a:highlight>
                  <a:srgbClr val="FFFFFF"/>
                </a:highlight>
                <a:latin typeface="Roboto"/>
                <a:ea typeface="Roboto"/>
                <a:cs typeface="Roboto"/>
                <a:sym typeface="Roboto"/>
              </a:rPr>
              <a:t>So based on this sample data we will try to prove or disprove our Hypothesis, using a statistical t-test.</a:t>
            </a:r>
            <a:endParaRPr b="0" i="0" sz="15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150"/>
              <a:buFont typeface="Arial"/>
              <a:buNone/>
            </a:pPr>
            <a:r>
              <a:t/>
            </a:r>
            <a:endParaRPr b="0" i="0" sz="115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ga2a683f004_0_52"/>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390" name="Google Shape;390;ga2a683f004_0_52"/>
          <p:cNvSpPr txBox="1"/>
          <p:nvPr/>
        </p:nvSpPr>
        <p:spPr>
          <a:xfrm>
            <a:off x="707225" y="1064425"/>
            <a:ext cx="7758000" cy="2946900"/>
          </a:xfrm>
          <a:prstGeom prst="rect">
            <a:avLst/>
          </a:prstGeom>
          <a:noFill/>
          <a:ln>
            <a:noFill/>
          </a:ln>
        </p:spPr>
        <p:txBody>
          <a:bodyPr anchorCtr="0" anchor="t" bIns="91425" lIns="91425" spcFirstLastPara="1" rIns="91425" wrap="square" tIns="91425">
            <a:noAutofit/>
          </a:bodyPr>
          <a:lstStyle/>
          <a:p>
            <a:pPr indent="-333375" lvl="0" marL="457200" marR="0" rtl="0" algn="l">
              <a:lnSpc>
                <a:spcPct val="115000"/>
              </a:lnSpc>
              <a:spcBef>
                <a:spcPts val="210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Steps for solving this problem:</a:t>
            </a:r>
            <a:endParaRPr b="0" i="0" sz="1650" u="none" cap="none" strike="noStrike">
              <a:solidFill>
                <a:srgbClr val="172B4D"/>
              </a:solidFill>
              <a:highlight>
                <a:srgbClr val="FFFFFF"/>
              </a:highlight>
              <a:latin typeface="Roboto"/>
              <a:ea typeface="Roboto"/>
              <a:cs typeface="Roboto"/>
              <a:sym typeface="Roboto"/>
            </a:endParaRPr>
          </a:p>
          <a:p>
            <a:pPr indent="0" lvl="0" marL="457200" marR="0" rtl="0" algn="l">
              <a:lnSpc>
                <a:spcPct val="115000"/>
              </a:lnSpc>
              <a:spcBef>
                <a:spcPts val="210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210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Step1: Define the null hypothesis - This is our assumption about the population. It is defined by </a:t>
            </a:r>
            <a:r>
              <a:rPr b="1" i="0" lang="en" sz="1650" u="none" cap="none" strike="noStrike">
                <a:solidFill>
                  <a:srgbClr val="172B4D"/>
                </a:solidFill>
                <a:highlight>
                  <a:srgbClr val="FFFFFF"/>
                </a:highlight>
                <a:latin typeface="Roboto"/>
                <a:ea typeface="Roboto"/>
                <a:cs typeface="Roboto"/>
                <a:sym typeface="Roboto"/>
              </a:rPr>
              <a:t>H0</a:t>
            </a:r>
            <a:r>
              <a:rPr b="0" i="0" lang="en" sz="1650" u="none" cap="none" strike="noStrike">
                <a:solidFill>
                  <a:srgbClr val="172B4D"/>
                </a:solidFill>
                <a:highlight>
                  <a:srgbClr val="FFFFFF"/>
                </a:highlight>
                <a:latin typeface="Roboto"/>
                <a:ea typeface="Roboto"/>
                <a:cs typeface="Roboto"/>
                <a:sym typeface="Roboto"/>
              </a:rPr>
              <a:t> and in this case </a:t>
            </a:r>
            <a:r>
              <a:rPr b="1" i="0" lang="en" sz="1650" u="none" cap="none" strike="noStrike">
                <a:solidFill>
                  <a:srgbClr val="172B4D"/>
                </a:solidFill>
                <a:highlight>
                  <a:srgbClr val="FFFFFF"/>
                </a:highlight>
                <a:latin typeface="Roboto"/>
                <a:ea typeface="Roboto"/>
                <a:cs typeface="Roboto"/>
                <a:sym typeface="Roboto"/>
              </a:rPr>
              <a:t>H0: μ &gt;= 85</a:t>
            </a:r>
            <a:endParaRPr b="1"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2100"/>
              </a:spcBef>
              <a:spcAft>
                <a:spcPts val="0"/>
              </a:spcAft>
              <a:buClr>
                <a:srgbClr val="000000"/>
              </a:buClr>
              <a:buSzPts val="1650"/>
              <a:buFont typeface="Arial"/>
              <a:buNone/>
            </a:pPr>
            <a:r>
              <a:t/>
            </a:r>
            <a:endParaRPr b="1" i="0" sz="1650" u="none" cap="none" strike="noStrike">
              <a:solidFill>
                <a:srgbClr val="172B4D"/>
              </a:solidFill>
              <a:highlight>
                <a:srgbClr val="FFFFFF"/>
              </a:highlight>
              <a:latin typeface="Roboto"/>
              <a:ea typeface="Roboto"/>
              <a:cs typeface="Roboto"/>
              <a:sym typeface="Roboto"/>
            </a:endParaRPr>
          </a:p>
          <a:p>
            <a:pPr indent="-333375" lvl="0" marL="457200" marR="0" rtl="0" algn="l">
              <a:lnSpc>
                <a:spcPct val="115000"/>
              </a:lnSpc>
              <a:spcBef>
                <a:spcPts val="2100"/>
              </a:spcBef>
              <a:spcAft>
                <a:spcPts val="0"/>
              </a:spcAft>
              <a:buClr>
                <a:srgbClr val="172B4D"/>
              </a:buClr>
              <a:buSzPts val="1650"/>
              <a:buFont typeface="Roboto"/>
              <a:buChar char="●"/>
            </a:pPr>
            <a:r>
              <a:rPr b="0" i="0" lang="en" sz="1650" u="none" cap="none" strike="noStrike">
                <a:solidFill>
                  <a:srgbClr val="172B4D"/>
                </a:solidFill>
                <a:highlight>
                  <a:srgbClr val="FFFFFF"/>
                </a:highlight>
                <a:latin typeface="Roboto"/>
                <a:ea typeface="Roboto"/>
                <a:cs typeface="Roboto"/>
                <a:sym typeface="Roboto"/>
              </a:rPr>
              <a:t>Step 2: Define the alternative hypothesis- This means, what if our assumption is not true, inf fact the value is smaller.. It is defined by</a:t>
            </a:r>
            <a:r>
              <a:rPr b="1" i="0" lang="en" sz="1650" u="none" cap="none" strike="noStrike">
                <a:solidFill>
                  <a:srgbClr val="172B4D"/>
                </a:solidFill>
                <a:highlight>
                  <a:srgbClr val="FFFFFF"/>
                </a:highlight>
                <a:latin typeface="Roboto"/>
                <a:ea typeface="Roboto"/>
                <a:cs typeface="Roboto"/>
                <a:sym typeface="Roboto"/>
              </a:rPr>
              <a:t> H1</a:t>
            </a:r>
            <a:r>
              <a:rPr b="0" i="0" lang="en" sz="1650" u="none" cap="none" strike="noStrike">
                <a:solidFill>
                  <a:srgbClr val="172B4D"/>
                </a:solidFill>
                <a:highlight>
                  <a:srgbClr val="FFFFFF"/>
                </a:highlight>
                <a:latin typeface="Roboto"/>
                <a:ea typeface="Roboto"/>
                <a:cs typeface="Roboto"/>
                <a:sym typeface="Roboto"/>
              </a:rPr>
              <a:t> and in this case </a:t>
            </a:r>
            <a:r>
              <a:rPr b="1" i="0" lang="en" sz="1650" u="none" cap="none" strike="noStrike">
                <a:solidFill>
                  <a:srgbClr val="172B4D"/>
                </a:solidFill>
                <a:highlight>
                  <a:srgbClr val="FFFFFF"/>
                </a:highlight>
                <a:latin typeface="Roboto"/>
                <a:ea typeface="Roboto"/>
                <a:cs typeface="Roboto"/>
                <a:sym typeface="Roboto"/>
              </a:rPr>
              <a:t>H1: μ &lt; 85</a:t>
            </a:r>
            <a:endParaRPr b="1"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1800"/>
              </a:spcBef>
              <a:spcAft>
                <a:spcPts val="0"/>
              </a:spcAft>
              <a:buClr>
                <a:srgbClr val="000000"/>
              </a:buClr>
              <a:buSzPts val="12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ga2a683f004_0_39"/>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396" name="Google Shape;396;ga2a683f004_0_39"/>
          <p:cNvSpPr txBox="1"/>
          <p:nvPr/>
        </p:nvSpPr>
        <p:spPr>
          <a:xfrm>
            <a:off x="631025" y="1064425"/>
            <a:ext cx="7758000" cy="294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Clr>
                <a:schemeClr val="dk1"/>
              </a:buClr>
              <a:buSzPts val="1100"/>
              <a:buFont typeface="Arial"/>
              <a:buNone/>
            </a:pPr>
            <a:r>
              <a:rPr b="0" i="0" lang="en" sz="1500" u="none" cap="none" strike="noStrike">
                <a:solidFill>
                  <a:srgbClr val="172B4D"/>
                </a:solidFill>
                <a:highlight>
                  <a:srgbClr val="FFFFFF"/>
                </a:highlight>
                <a:latin typeface="Roboto"/>
                <a:ea typeface="Roboto"/>
                <a:cs typeface="Roboto"/>
                <a:sym typeface="Roboto"/>
              </a:rPr>
              <a:t>In this case, our null hypothesis would be false only in one side of the distribution (when our sample mean - 85 &lt; 0 , hence such a test is called a </a:t>
            </a:r>
            <a:r>
              <a:rPr b="1" i="0" lang="en" sz="1500" u="none" cap="none" strike="noStrike">
                <a:solidFill>
                  <a:srgbClr val="172B4D"/>
                </a:solidFill>
                <a:highlight>
                  <a:srgbClr val="FFFFFF"/>
                </a:highlight>
                <a:latin typeface="Roboto"/>
                <a:ea typeface="Roboto"/>
                <a:cs typeface="Roboto"/>
                <a:sym typeface="Roboto"/>
              </a:rPr>
              <a:t>One sided Test</a:t>
            </a:r>
            <a:r>
              <a:rPr b="0" i="0" lang="en" sz="1500" u="none" cap="none" strike="noStrike">
                <a:solidFill>
                  <a:srgbClr val="172B4D"/>
                </a:solidFill>
                <a:highlight>
                  <a:srgbClr val="FFFFFF"/>
                </a:highlight>
                <a:latin typeface="Roboto"/>
                <a:ea typeface="Roboto"/>
                <a:cs typeface="Roboto"/>
                <a:sym typeface="Roboto"/>
              </a:rPr>
              <a:t>,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000000"/>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Step 3</a:t>
            </a:r>
            <a:r>
              <a:rPr b="1" i="0" lang="en" sz="1500" u="none" cap="none" strike="noStrike">
                <a:solidFill>
                  <a:srgbClr val="172B4D"/>
                </a:solidFill>
                <a:highlight>
                  <a:srgbClr val="FFFFFF"/>
                </a:highlight>
                <a:latin typeface="Roboto"/>
                <a:ea typeface="Roboto"/>
                <a:cs typeface="Roboto"/>
                <a:sym typeface="Roboto"/>
              </a:rPr>
              <a:t>: </a:t>
            </a:r>
            <a:r>
              <a:rPr b="0" i="0" lang="en" sz="1500" u="none" cap="none" strike="noStrike">
                <a:solidFill>
                  <a:srgbClr val="172B4D"/>
                </a:solidFill>
                <a:highlight>
                  <a:srgbClr val="FFFFFF"/>
                </a:highlight>
                <a:latin typeface="Roboto"/>
                <a:ea typeface="Roboto"/>
                <a:cs typeface="Roboto"/>
                <a:sym typeface="Roboto"/>
              </a:rPr>
              <a:t>Determine the distribution to use</a:t>
            </a:r>
            <a:r>
              <a:rPr b="1" i="0" lang="en" sz="1500" u="none" cap="none" strike="noStrike">
                <a:solidFill>
                  <a:srgbClr val="172B4D"/>
                </a:solidFill>
                <a:highlight>
                  <a:srgbClr val="FFFFFF"/>
                </a:highlight>
                <a:latin typeface="Roboto"/>
                <a:ea typeface="Roboto"/>
                <a:cs typeface="Roboto"/>
                <a:sym typeface="Roboto"/>
              </a:rPr>
              <a:t>. As the sample size is  small ( n &lt; 30 ), we will use the  </a:t>
            </a:r>
            <a:r>
              <a:rPr b="1" i="0" lang="en" sz="1500" u="none" cap="none" strike="noStrike">
                <a:solidFill>
                  <a:srgbClr val="FF0000"/>
                </a:solidFill>
                <a:highlight>
                  <a:srgbClr val="FFFFFF"/>
                </a:highlight>
                <a:latin typeface="Roboto"/>
                <a:ea typeface="Roboto"/>
                <a:cs typeface="Roboto"/>
                <a:sym typeface="Roboto"/>
              </a:rPr>
              <a:t>t-Student distribution</a:t>
            </a:r>
            <a:r>
              <a:rPr b="0" i="0" lang="en" sz="1500" u="none" cap="none" strike="noStrike">
                <a:solidFill>
                  <a:srgbClr val="172B4D"/>
                </a:solidFill>
                <a:highlight>
                  <a:srgbClr val="FFFFFF"/>
                </a:highlight>
                <a:latin typeface="Roboto"/>
                <a:ea typeface="Roboto"/>
                <a:cs typeface="Roboto"/>
                <a:sym typeface="Roboto"/>
              </a:rPr>
              <a:t>.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18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Step 5: Set the </a:t>
            </a:r>
            <a:r>
              <a:rPr b="1" i="0" lang="en" sz="1500" u="none" cap="none" strike="noStrike">
                <a:solidFill>
                  <a:srgbClr val="172B4D"/>
                </a:solidFill>
                <a:highlight>
                  <a:srgbClr val="FFFFFF"/>
                </a:highlight>
                <a:latin typeface="Roboto"/>
                <a:ea typeface="Roboto"/>
                <a:cs typeface="Roboto"/>
                <a:sym typeface="Roboto"/>
              </a:rPr>
              <a:t>Confidence level / significance level:</a:t>
            </a:r>
            <a:r>
              <a:rPr b="0" i="0" lang="en" sz="1500" u="none" cap="none" strike="noStrike">
                <a:solidFill>
                  <a:srgbClr val="172B4D"/>
                </a:solidFill>
                <a:highlight>
                  <a:srgbClr val="FFFFFF"/>
                </a:highlight>
                <a:latin typeface="Roboto"/>
                <a:ea typeface="Roboto"/>
                <a:cs typeface="Roboto"/>
                <a:sym typeface="Roboto"/>
              </a:rPr>
              <a:t> This defines the rejection region / critical region (How strong has to be the evidence against the null hypothesis). </a:t>
            </a:r>
            <a:r>
              <a:rPr b="1" i="0" lang="en" sz="1500" u="none" cap="none" strike="noStrike">
                <a:solidFill>
                  <a:srgbClr val="FF0000"/>
                </a:solidFill>
                <a:highlight>
                  <a:srgbClr val="FFFFFF"/>
                </a:highlight>
                <a:latin typeface="Roboto"/>
                <a:ea typeface="Roboto"/>
                <a:cs typeface="Roboto"/>
                <a:sym typeface="Roboto"/>
              </a:rPr>
              <a:t>Significance level </a:t>
            </a:r>
            <a:r>
              <a:rPr b="0" i="0" lang="en" sz="1500" u="none" cap="none" strike="noStrike">
                <a:solidFill>
                  <a:srgbClr val="172B4D"/>
                </a:solidFill>
                <a:highlight>
                  <a:srgbClr val="FFFFFF"/>
                </a:highlight>
                <a:latin typeface="Roboto"/>
                <a:ea typeface="Roboto"/>
                <a:cs typeface="Roboto"/>
                <a:sym typeface="Roboto"/>
              </a:rPr>
              <a:t>is defined by greek letter ‘</a:t>
            </a:r>
            <a:r>
              <a:rPr b="1" i="0" lang="en" sz="1500" u="none" cap="none" strike="noStrike">
                <a:solidFill>
                  <a:srgbClr val="172B4D"/>
                </a:solidFill>
                <a:highlight>
                  <a:schemeClr val="lt1"/>
                </a:highlight>
                <a:latin typeface="Roboto"/>
                <a:ea typeface="Roboto"/>
                <a:cs typeface="Roboto"/>
                <a:sym typeface="Roboto"/>
              </a:rPr>
              <a:t>α’</a:t>
            </a:r>
            <a:r>
              <a:rPr b="0" i="0" lang="en" sz="1500" u="none" cap="none" strike="noStrike">
                <a:solidFill>
                  <a:srgbClr val="172B4D"/>
                </a:solidFill>
                <a:highlight>
                  <a:srgbClr val="FFFFFF"/>
                </a:highlight>
                <a:latin typeface="Roboto"/>
                <a:ea typeface="Roboto"/>
                <a:cs typeface="Roboto"/>
                <a:sym typeface="Roboto"/>
              </a:rPr>
              <a:t>. Usual values for confidence level are ( 90%, 95%, 99%) -&gt; significance levels = (0.10, 0.05, 0.01). Let’s use a </a:t>
            </a:r>
            <a:r>
              <a:rPr b="1" i="0" lang="en" sz="1500" u="none" cap="none" strike="noStrike">
                <a:solidFill>
                  <a:srgbClr val="FF0000"/>
                </a:solidFill>
                <a:highlight>
                  <a:srgbClr val="FFFFFF"/>
                </a:highlight>
                <a:latin typeface="Roboto"/>
                <a:ea typeface="Roboto"/>
                <a:cs typeface="Roboto"/>
                <a:sym typeface="Roboto"/>
              </a:rPr>
              <a:t>confidence level of 95% -&gt; </a:t>
            </a:r>
            <a:r>
              <a:rPr b="1" i="0" lang="en" sz="1500" u="none" cap="none" strike="noStrike">
                <a:solidFill>
                  <a:srgbClr val="FF0000"/>
                </a:solidFill>
                <a:highlight>
                  <a:schemeClr val="lt1"/>
                </a:highlight>
                <a:latin typeface="Roboto"/>
                <a:ea typeface="Roboto"/>
                <a:cs typeface="Roboto"/>
                <a:sym typeface="Roboto"/>
              </a:rPr>
              <a:t>α = 0.05</a:t>
            </a:r>
            <a:endParaRPr b="1" i="0" sz="1500" u="none" cap="none" strike="noStrike">
              <a:solidFill>
                <a:srgbClr val="FF0000"/>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ga2a683f004_0_45"/>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402" name="Google Shape;402;ga2a683f004_0_45"/>
          <p:cNvSpPr txBox="1"/>
          <p:nvPr/>
        </p:nvSpPr>
        <p:spPr>
          <a:xfrm>
            <a:off x="707225" y="1140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latin typeface="Roboto"/>
                <a:ea typeface="Roboto"/>
                <a:cs typeface="Roboto"/>
                <a:sym typeface="Roboto"/>
              </a:rPr>
              <a:t>Step 5: Calculate the t-test </a:t>
            </a:r>
            <a:r>
              <a:rPr b="1" i="0" lang="en" sz="1800" u="none" cap="none" strike="noStrike">
                <a:solidFill>
                  <a:srgbClr val="172B4D"/>
                </a:solidFill>
                <a:latin typeface="Roboto"/>
                <a:ea typeface="Roboto"/>
                <a:cs typeface="Roboto"/>
                <a:sym typeface="Roboto"/>
              </a:rPr>
              <a:t>statistic</a:t>
            </a:r>
            <a:r>
              <a:rPr b="0" i="0" lang="en" sz="1800" u="none" cap="none" strike="noStrike">
                <a:solidFill>
                  <a:srgbClr val="172B4D"/>
                </a:solidFill>
                <a:latin typeface="Roboto"/>
                <a:ea typeface="Roboto"/>
                <a:cs typeface="Roboto"/>
                <a:sym typeface="Roboto"/>
              </a:rPr>
              <a:t> based on the given information: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2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403" name="Google Shape;403;ga2a683f004_0_45"/>
          <p:cNvSpPr/>
          <p:nvPr/>
        </p:nvSpPr>
        <p:spPr>
          <a:xfrm>
            <a:off x="3359300" y="1832775"/>
            <a:ext cx="3285550" cy="17385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a2a683f004_0_45"/>
          <p:cNvSpPr txBox="1"/>
          <p:nvPr/>
        </p:nvSpPr>
        <p:spPr>
          <a:xfrm>
            <a:off x="4097900" y="2392750"/>
            <a:ext cx="206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Is the statistic within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acceptable region? </a:t>
            </a:r>
            <a:endParaRPr b="0" i="0" sz="1400" u="none" cap="none" strike="noStrike">
              <a:solidFill>
                <a:srgbClr val="000000"/>
              </a:solidFill>
              <a:latin typeface="Arial"/>
              <a:ea typeface="Arial"/>
              <a:cs typeface="Arial"/>
              <a:sym typeface="Arial"/>
            </a:endParaRPr>
          </a:p>
        </p:txBody>
      </p:sp>
      <p:cxnSp>
        <p:nvCxnSpPr>
          <p:cNvPr id="405" name="Google Shape;405;ga2a683f004_0_45"/>
          <p:cNvCxnSpPr>
            <a:stCxn id="403" idx="1"/>
          </p:cNvCxnSpPr>
          <p:nvPr/>
        </p:nvCxnSpPr>
        <p:spPr>
          <a:xfrm flipH="1">
            <a:off x="2227400" y="2702038"/>
            <a:ext cx="1131900" cy="9000"/>
          </a:xfrm>
          <a:prstGeom prst="straightConnector1">
            <a:avLst/>
          </a:prstGeom>
          <a:noFill/>
          <a:ln cap="flat" cmpd="sng" w="28575">
            <a:solidFill>
              <a:schemeClr val="dk2"/>
            </a:solidFill>
            <a:prstDash val="solid"/>
            <a:round/>
            <a:headEnd len="sm" w="sm" type="none"/>
            <a:tailEnd len="sm" w="sm" type="none"/>
          </a:ln>
        </p:spPr>
      </p:cxnSp>
      <p:cxnSp>
        <p:nvCxnSpPr>
          <p:cNvPr id="406" name="Google Shape;406;ga2a683f004_0_45"/>
          <p:cNvCxnSpPr/>
          <p:nvPr/>
        </p:nvCxnSpPr>
        <p:spPr>
          <a:xfrm>
            <a:off x="2239925" y="2787100"/>
            <a:ext cx="12300" cy="1214700"/>
          </a:xfrm>
          <a:prstGeom prst="straightConnector1">
            <a:avLst/>
          </a:prstGeom>
          <a:noFill/>
          <a:ln cap="flat" cmpd="sng" w="28575">
            <a:solidFill>
              <a:schemeClr val="dk2"/>
            </a:solidFill>
            <a:prstDash val="solid"/>
            <a:round/>
            <a:headEnd len="sm" w="sm" type="none"/>
            <a:tailEnd len="med" w="med" type="triangle"/>
          </a:ln>
        </p:spPr>
      </p:cxnSp>
      <p:cxnSp>
        <p:nvCxnSpPr>
          <p:cNvPr id="407" name="Google Shape;407;ga2a683f004_0_45"/>
          <p:cNvCxnSpPr/>
          <p:nvPr/>
        </p:nvCxnSpPr>
        <p:spPr>
          <a:xfrm flipH="1">
            <a:off x="6644850" y="2696038"/>
            <a:ext cx="1131900" cy="9000"/>
          </a:xfrm>
          <a:prstGeom prst="straightConnector1">
            <a:avLst/>
          </a:prstGeom>
          <a:noFill/>
          <a:ln cap="flat" cmpd="sng" w="28575">
            <a:solidFill>
              <a:schemeClr val="dk2"/>
            </a:solidFill>
            <a:prstDash val="solid"/>
            <a:round/>
            <a:headEnd len="sm" w="sm" type="none"/>
            <a:tailEnd len="sm" w="sm" type="none"/>
          </a:ln>
        </p:spPr>
      </p:cxnSp>
      <p:cxnSp>
        <p:nvCxnSpPr>
          <p:cNvPr id="408" name="Google Shape;408;ga2a683f004_0_45"/>
          <p:cNvCxnSpPr/>
          <p:nvPr/>
        </p:nvCxnSpPr>
        <p:spPr>
          <a:xfrm>
            <a:off x="7776750" y="2710900"/>
            <a:ext cx="12300" cy="1214700"/>
          </a:xfrm>
          <a:prstGeom prst="straightConnector1">
            <a:avLst/>
          </a:prstGeom>
          <a:noFill/>
          <a:ln cap="flat" cmpd="sng" w="28575">
            <a:solidFill>
              <a:schemeClr val="dk2"/>
            </a:solidFill>
            <a:prstDash val="solid"/>
            <a:round/>
            <a:headEnd len="sm" w="sm" type="none"/>
            <a:tailEnd len="med" w="med" type="triangle"/>
          </a:ln>
        </p:spPr>
      </p:cxnSp>
      <p:sp>
        <p:nvSpPr>
          <p:cNvPr id="409" name="Google Shape;409;ga2a683f004_0_45"/>
          <p:cNvSpPr txBox="1"/>
          <p:nvPr/>
        </p:nvSpPr>
        <p:spPr>
          <a:xfrm>
            <a:off x="1117125" y="4037050"/>
            <a:ext cx="243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93C47D"/>
                </a:solidFill>
                <a:latin typeface="Arial"/>
                <a:ea typeface="Arial"/>
                <a:cs typeface="Arial"/>
                <a:sym typeface="Arial"/>
              </a:rPr>
              <a:t>Accept </a:t>
            </a:r>
            <a:r>
              <a:rPr b="1" i="0" lang="en" sz="1400" u="none" cap="none" strike="noStrike">
                <a:solidFill>
                  <a:srgbClr val="000000"/>
                </a:solidFill>
                <a:latin typeface="Arial"/>
                <a:ea typeface="Arial"/>
                <a:cs typeface="Arial"/>
                <a:sym typeface="Arial"/>
              </a:rPr>
              <a:t>Ho</a:t>
            </a:r>
            <a:r>
              <a:rPr b="0" i="0" lang="en" sz="1400" u="none" cap="none" strike="noStrike">
                <a:solidFill>
                  <a:srgbClr val="000000"/>
                </a:solidFill>
                <a:latin typeface="Arial"/>
                <a:ea typeface="Arial"/>
                <a:cs typeface="Arial"/>
                <a:sym typeface="Arial"/>
              </a:rPr>
              <a:t> (null hypothesis)</a:t>
            </a:r>
            <a:endParaRPr b="0" i="0" sz="1400" u="none" cap="none" strike="noStrike">
              <a:solidFill>
                <a:srgbClr val="000000"/>
              </a:solidFill>
              <a:latin typeface="Arial"/>
              <a:ea typeface="Arial"/>
              <a:cs typeface="Arial"/>
              <a:sym typeface="Arial"/>
            </a:endParaRPr>
          </a:p>
        </p:txBody>
      </p:sp>
      <p:sp>
        <p:nvSpPr>
          <p:cNvPr id="410" name="Google Shape;410;ga2a683f004_0_45"/>
          <p:cNvSpPr txBox="1"/>
          <p:nvPr/>
        </p:nvSpPr>
        <p:spPr>
          <a:xfrm>
            <a:off x="6276675" y="4090300"/>
            <a:ext cx="243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Reject</a:t>
            </a:r>
            <a:r>
              <a:rPr b="0" i="0" lang="en" sz="1400" u="none" cap="none" strike="noStrike">
                <a:solidFill>
                  <a:srgbClr val="000000"/>
                </a:solidFill>
                <a:latin typeface="Arial"/>
                <a:ea typeface="Arial"/>
                <a:cs typeface="Arial"/>
                <a:sym typeface="Arial"/>
              </a:rPr>
              <a:t> Ho (null hypothesis)</a:t>
            </a:r>
            <a:endParaRPr b="0" i="0" sz="1400" u="none" cap="none" strike="noStrike">
              <a:solidFill>
                <a:srgbClr val="000000"/>
              </a:solidFill>
              <a:latin typeface="Arial"/>
              <a:ea typeface="Arial"/>
              <a:cs typeface="Arial"/>
              <a:sym typeface="Arial"/>
            </a:endParaRPr>
          </a:p>
        </p:txBody>
      </p:sp>
      <p:sp>
        <p:nvSpPr>
          <p:cNvPr id="411" name="Google Shape;411;ga2a683f004_0_45"/>
          <p:cNvSpPr txBox="1"/>
          <p:nvPr/>
        </p:nvSpPr>
        <p:spPr>
          <a:xfrm>
            <a:off x="2620475" y="2146300"/>
            <a:ext cx="5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Yes</a:t>
            </a:r>
            <a:endParaRPr b="0" i="0" sz="1400" u="none" cap="none" strike="noStrike">
              <a:solidFill>
                <a:srgbClr val="000000"/>
              </a:solidFill>
              <a:latin typeface="Arial"/>
              <a:ea typeface="Arial"/>
              <a:cs typeface="Arial"/>
              <a:sym typeface="Arial"/>
            </a:endParaRPr>
          </a:p>
        </p:txBody>
      </p:sp>
      <p:sp>
        <p:nvSpPr>
          <p:cNvPr id="412" name="Google Shape;412;ga2a683f004_0_45"/>
          <p:cNvSpPr txBox="1"/>
          <p:nvPr/>
        </p:nvSpPr>
        <p:spPr>
          <a:xfrm>
            <a:off x="6954900" y="2200200"/>
            <a:ext cx="5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pic>
        <p:nvPicPr>
          <p:cNvPr id="413" name="Google Shape;413;ga2a683f004_0_45"/>
          <p:cNvPicPr preferRelativeResize="0"/>
          <p:nvPr/>
        </p:nvPicPr>
        <p:blipFill rotWithShape="1">
          <a:blip r:embed="rId4">
            <a:alphaModFix/>
          </a:blip>
          <a:srcRect b="0" l="0" r="0" t="0"/>
          <a:stretch/>
        </p:blipFill>
        <p:spPr>
          <a:xfrm>
            <a:off x="707225" y="1652475"/>
            <a:ext cx="1686225" cy="546638"/>
          </a:xfrm>
          <a:prstGeom prst="rect">
            <a:avLst/>
          </a:prstGeom>
          <a:noFill/>
          <a:ln>
            <a:noFill/>
          </a:ln>
        </p:spPr>
      </p:pic>
      <p:sp>
        <p:nvSpPr>
          <p:cNvPr id="414" name="Google Shape;414;ga2a683f004_0_45"/>
          <p:cNvSpPr txBox="1"/>
          <p:nvPr/>
        </p:nvSpPr>
        <p:spPr>
          <a:xfrm>
            <a:off x="384675" y="2354150"/>
            <a:ext cx="2077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you don’t have the population standard deviation, use the corrected sample standard deviation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
        <p:nvSpPr>
          <p:cNvPr id="419" name="Google Shape;419;gcda1d9886e_0_15"/>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420" name="Google Shape;420;gcda1d9886e_0_15"/>
          <p:cNvSpPr txBox="1"/>
          <p:nvPr/>
        </p:nvSpPr>
        <p:spPr>
          <a:xfrm>
            <a:off x="631025" y="10644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In our case: 						. It’s important to note that is possible to get this negative value according to the t-Student distribution. But the key point is to know how unlikely is to get it!</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Where is located the </a:t>
            </a:r>
            <a:r>
              <a:rPr b="1" i="0" lang="en" sz="1500" u="none" cap="none" strike="noStrike">
                <a:solidFill>
                  <a:srgbClr val="172B4D"/>
                </a:solidFill>
                <a:highlight>
                  <a:srgbClr val="FFFFFF"/>
                </a:highlight>
                <a:latin typeface="Roboto"/>
                <a:ea typeface="Roboto"/>
                <a:cs typeface="Roboto"/>
                <a:sym typeface="Roboto"/>
              </a:rPr>
              <a:t>critical value</a:t>
            </a:r>
            <a:r>
              <a:rPr b="0" i="0" lang="en" sz="1500" u="none" cap="none" strike="noStrike">
                <a:solidFill>
                  <a:srgbClr val="172B4D"/>
                </a:solidFill>
                <a:highlight>
                  <a:srgbClr val="FFFFFF"/>
                </a:highlight>
                <a:latin typeface="Roboto"/>
                <a:ea typeface="Roboto"/>
                <a:cs typeface="Roboto"/>
                <a:sym typeface="Roboto"/>
              </a:rPr>
              <a:t> of the </a:t>
            </a:r>
            <a:r>
              <a:rPr b="1" i="0" lang="en" sz="1500" u="none" cap="none" strike="noStrike">
                <a:solidFill>
                  <a:srgbClr val="FF0000"/>
                </a:solidFill>
                <a:highlight>
                  <a:srgbClr val="FFFFFF"/>
                </a:highlight>
                <a:latin typeface="Roboto"/>
                <a:ea typeface="Roboto"/>
                <a:cs typeface="Roboto"/>
                <a:sym typeface="Roboto"/>
              </a:rPr>
              <a:t>t-student distribution</a:t>
            </a:r>
            <a:r>
              <a:rPr b="0" i="0" lang="en" sz="1500" u="none" cap="none" strike="noStrike">
                <a:solidFill>
                  <a:srgbClr val="172B4D"/>
                </a:solidFill>
                <a:highlight>
                  <a:srgbClr val="FFFFFF"/>
                </a:highlight>
                <a:latin typeface="Roboto"/>
                <a:ea typeface="Roboto"/>
                <a:cs typeface="Roboto"/>
                <a:sym typeface="Roboto"/>
              </a:rPr>
              <a:t> with 24 degrees of freedom and an area of 0.05? -&gt; tc = -1.71</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tc = </a:t>
            </a:r>
            <a:r>
              <a:rPr b="1" i="0" lang="en" sz="1500" u="none" cap="none" strike="noStrike">
                <a:solidFill>
                  <a:srgbClr val="6AA84F"/>
                </a:solidFill>
                <a:highlight>
                  <a:srgbClr val="FFFFFF"/>
                </a:highlight>
                <a:latin typeface="Roboto"/>
                <a:ea typeface="Roboto"/>
                <a:cs typeface="Roboto"/>
                <a:sym typeface="Roboto"/>
              </a:rPr>
              <a:t>scipy.stats.</a:t>
            </a:r>
            <a:r>
              <a:rPr b="1" i="0" lang="en" sz="1500" u="none" cap="none" strike="noStrike">
                <a:solidFill>
                  <a:srgbClr val="FF0000"/>
                </a:solidFill>
                <a:highlight>
                  <a:srgbClr val="FFFFFF"/>
                </a:highlight>
                <a:latin typeface="Roboto"/>
                <a:ea typeface="Roboto"/>
                <a:cs typeface="Roboto"/>
                <a:sym typeface="Roboto"/>
              </a:rPr>
              <a:t>t</a:t>
            </a:r>
            <a:r>
              <a:rPr b="1" i="0" lang="en" sz="1500" u="none" cap="none" strike="noStrike">
                <a:solidFill>
                  <a:srgbClr val="6AA84F"/>
                </a:solidFill>
                <a:highlight>
                  <a:srgbClr val="FFFFFF"/>
                </a:highlight>
                <a:latin typeface="Roboto"/>
                <a:ea typeface="Roboto"/>
                <a:cs typeface="Roboto"/>
                <a:sym typeface="Roboto"/>
              </a:rPr>
              <a:t>.ppf</a:t>
            </a:r>
            <a:r>
              <a:rPr b="0" i="0" lang="en" sz="1500" u="none" cap="none" strike="noStrike">
                <a:solidFill>
                  <a:srgbClr val="172B4D"/>
                </a:solidFill>
                <a:highlight>
                  <a:srgbClr val="FFFFFF"/>
                </a:highlight>
                <a:latin typeface="Roboto"/>
                <a:ea typeface="Roboto"/>
                <a:cs typeface="Roboto"/>
                <a:sym typeface="Roboto"/>
              </a:rPr>
              <a:t>(0.05, df=24) = -1.71</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Our </a:t>
            </a:r>
            <a:r>
              <a:rPr b="1" i="0" lang="en" sz="1500" u="none" cap="none" strike="noStrike">
                <a:solidFill>
                  <a:srgbClr val="FF0000"/>
                </a:solidFill>
                <a:highlight>
                  <a:srgbClr val="FFFFFF"/>
                </a:highlight>
                <a:latin typeface="Roboto"/>
                <a:ea typeface="Roboto"/>
                <a:cs typeface="Roboto"/>
                <a:sym typeface="Roboto"/>
              </a:rPr>
              <a:t>t = -1.75 &lt; - 1.71=tc-&gt; reject null hypothesis</a:t>
            </a:r>
            <a:endParaRPr b="1" i="0" sz="1500" u="none" cap="none" strike="noStrike">
              <a:solidFill>
                <a:srgbClr val="FF0000"/>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1" i="0" lang="en" sz="1500" u="none" cap="none" strike="noStrike">
                <a:solidFill>
                  <a:srgbClr val="172B4D"/>
                </a:solidFill>
                <a:highlight>
                  <a:srgbClr val="FFFFFF"/>
                </a:highlight>
                <a:latin typeface="Roboto"/>
                <a:ea typeface="Roboto"/>
                <a:cs typeface="Roboto"/>
                <a:sym typeface="Roboto"/>
              </a:rPr>
              <a:t>Children are underfeed.</a:t>
            </a:r>
            <a:endParaRPr b="1"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21" name="Google Shape;421;gcda1d9886e_0_15"/>
          <p:cNvPicPr preferRelativeResize="0"/>
          <p:nvPr/>
        </p:nvPicPr>
        <p:blipFill rotWithShape="1">
          <a:blip r:embed="rId4">
            <a:alphaModFix/>
          </a:blip>
          <a:srcRect b="0" l="0" r="0" t="0"/>
          <a:stretch/>
        </p:blipFill>
        <p:spPr>
          <a:xfrm>
            <a:off x="2529775" y="1020900"/>
            <a:ext cx="2266950" cy="523875"/>
          </a:xfrm>
          <a:prstGeom prst="rect">
            <a:avLst/>
          </a:prstGeom>
          <a:noFill/>
          <a:ln>
            <a:noFill/>
          </a:ln>
        </p:spPr>
      </p:pic>
      <p:pic>
        <p:nvPicPr>
          <p:cNvPr id="422" name="Google Shape;422;gcda1d9886e_0_15"/>
          <p:cNvPicPr preferRelativeResize="0"/>
          <p:nvPr/>
        </p:nvPicPr>
        <p:blipFill rotWithShape="1">
          <a:blip r:embed="rId5">
            <a:alphaModFix/>
          </a:blip>
          <a:srcRect b="0" l="0" r="0" t="0"/>
          <a:stretch/>
        </p:blipFill>
        <p:spPr>
          <a:xfrm>
            <a:off x="5260350" y="2305500"/>
            <a:ext cx="3450376" cy="2430150"/>
          </a:xfrm>
          <a:prstGeom prst="rect">
            <a:avLst/>
          </a:prstGeom>
          <a:noFill/>
          <a:ln>
            <a:noFill/>
          </a:ln>
        </p:spPr>
      </p:pic>
      <p:sp>
        <p:nvSpPr>
          <p:cNvPr id="423" name="Google Shape;423;gcda1d9886e_0_15"/>
          <p:cNvSpPr txBox="1"/>
          <p:nvPr/>
        </p:nvSpPr>
        <p:spPr>
          <a:xfrm>
            <a:off x="7004225" y="3212775"/>
            <a:ext cx="1384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Unshaded area = 0.95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gcda1d9886e_0_2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BIGGER SAMPLE SIZE: ONE SAMPLE, ONE TAILED TEST</a:t>
            </a:r>
            <a:endParaRPr b="0" i="0" sz="2100" u="none" cap="none" strike="noStrike">
              <a:solidFill>
                <a:srgbClr val="2DC5FA"/>
              </a:solidFill>
              <a:latin typeface="Montserrat"/>
              <a:ea typeface="Montserrat"/>
              <a:cs typeface="Montserrat"/>
              <a:sym typeface="Montserrat"/>
            </a:endParaRPr>
          </a:p>
        </p:txBody>
      </p:sp>
      <p:sp>
        <p:nvSpPr>
          <p:cNvPr id="429" name="Google Shape;429;gcda1d9886e_0_22"/>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15000"/>
              </a:lnSpc>
              <a:spcBef>
                <a:spcPts val="180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Boys of a certain age are </a:t>
            </a:r>
            <a:r>
              <a:rPr b="1" i="0" lang="en" sz="1700" u="none" cap="none" strike="noStrike">
                <a:solidFill>
                  <a:srgbClr val="172B4D"/>
                </a:solidFill>
                <a:highlight>
                  <a:srgbClr val="FFFFFF"/>
                </a:highlight>
                <a:latin typeface="Roboto"/>
                <a:ea typeface="Roboto"/>
                <a:cs typeface="Roboto"/>
                <a:sym typeface="Roboto"/>
              </a:rPr>
              <a:t>known</a:t>
            </a:r>
            <a:r>
              <a:rPr b="0" i="0" lang="en" sz="1700" u="none" cap="none" strike="noStrike">
                <a:solidFill>
                  <a:srgbClr val="172B4D"/>
                </a:solidFill>
                <a:highlight>
                  <a:srgbClr val="FFFFFF"/>
                </a:highlight>
                <a:latin typeface="Roboto"/>
                <a:ea typeface="Roboto"/>
                <a:cs typeface="Roboto"/>
                <a:sym typeface="Roboto"/>
              </a:rPr>
              <a:t> to have a </a:t>
            </a:r>
            <a:r>
              <a:rPr b="1" i="0" lang="en" sz="1700" u="none" cap="none" strike="noStrike">
                <a:solidFill>
                  <a:srgbClr val="172B4D"/>
                </a:solidFill>
                <a:highlight>
                  <a:srgbClr val="FFFFFF"/>
                </a:highlight>
                <a:latin typeface="Roboto"/>
                <a:ea typeface="Roboto"/>
                <a:cs typeface="Roboto"/>
                <a:sym typeface="Roboto"/>
              </a:rPr>
              <a:t>mean weight</a:t>
            </a:r>
            <a:r>
              <a:rPr b="0" i="0" lang="en" sz="1700" u="none" cap="none" strike="noStrike">
                <a:solidFill>
                  <a:srgbClr val="172B4D"/>
                </a:solidFill>
                <a:highlight>
                  <a:srgbClr val="FFFFFF"/>
                </a:highlight>
                <a:latin typeface="Roboto"/>
                <a:ea typeface="Roboto"/>
                <a:cs typeface="Roboto"/>
                <a:sym typeface="Roboto"/>
              </a:rPr>
              <a:t> of </a:t>
            </a:r>
            <a:r>
              <a:rPr b="1" i="0" lang="en" sz="1700" u="none" cap="none" strike="noStrike">
                <a:solidFill>
                  <a:srgbClr val="172B4D"/>
                </a:solidFill>
                <a:highlight>
                  <a:srgbClr val="FFFFFF"/>
                </a:highlight>
                <a:latin typeface="Roboto"/>
                <a:ea typeface="Roboto"/>
                <a:cs typeface="Roboto"/>
                <a:sym typeface="Roboto"/>
              </a:rPr>
              <a:t>μ</a:t>
            </a:r>
            <a:r>
              <a:rPr b="0" i="0" lang="en" sz="1700" u="none" cap="none" strike="noStrike">
                <a:solidFill>
                  <a:srgbClr val="172B4D"/>
                </a:solidFill>
                <a:highlight>
                  <a:srgbClr val="FFFFFF"/>
                </a:highlight>
                <a:latin typeface="Roboto"/>
                <a:ea typeface="Roboto"/>
                <a:cs typeface="Roboto"/>
                <a:sym typeface="Roboto"/>
              </a:rPr>
              <a:t> &gt;= 85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complaint is made that the boys living in a municipal children's home are </a:t>
            </a:r>
            <a:r>
              <a:rPr b="1" i="0" lang="en" sz="1700" u="none" cap="none" strike="noStrike">
                <a:solidFill>
                  <a:srgbClr val="172B4D"/>
                </a:solidFill>
                <a:highlight>
                  <a:srgbClr val="FFFFFF"/>
                </a:highlight>
                <a:latin typeface="Roboto"/>
                <a:ea typeface="Roboto"/>
                <a:cs typeface="Roboto"/>
                <a:sym typeface="Roboto"/>
              </a:rPr>
              <a:t>underfeed. (</a:t>
            </a:r>
            <a:r>
              <a:rPr b="1" i="0" lang="en" sz="1700" u="none" cap="none" strike="noStrike">
                <a:solidFill>
                  <a:srgbClr val="172B4D"/>
                </a:solidFill>
                <a:highlight>
                  <a:schemeClr val="lt1"/>
                </a:highlight>
                <a:latin typeface="Roboto"/>
                <a:ea typeface="Roboto"/>
                <a:cs typeface="Roboto"/>
                <a:sym typeface="Roboto"/>
              </a:rPr>
              <a:t>μ</a:t>
            </a:r>
            <a:r>
              <a:rPr b="1" i="0" lang="en" sz="1700" u="none" cap="none" strike="noStrike">
                <a:solidFill>
                  <a:srgbClr val="172B4D"/>
                </a:solidFill>
                <a:highlight>
                  <a:srgbClr val="FFFFFF"/>
                </a:highlight>
                <a:latin typeface="Roboto"/>
                <a:ea typeface="Roboto"/>
                <a:cs typeface="Roboto"/>
                <a:sym typeface="Roboto"/>
              </a:rPr>
              <a:t> &lt; 85 pounds)</a:t>
            </a:r>
            <a:endParaRPr b="1"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Now, we take a bigger sample of </a:t>
            </a:r>
            <a:r>
              <a:rPr b="1" i="0" lang="en" sz="1700" u="none" cap="none" strike="noStrike">
                <a:solidFill>
                  <a:srgbClr val="FF0000"/>
                </a:solidFill>
                <a:highlight>
                  <a:srgbClr val="FFFFFF"/>
                </a:highlight>
                <a:latin typeface="Roboto"/>
                <a:ea typeface="Roboto"/>
                <a:cs typeface="Roboto"/>
                <a:sym typeface="Roboto"/>
              </a:rPr>
              <a:t>n = 50</a:t>
            </a:r>
            <a:r>
              <a:rPr b="0" i="0" lang="en" sz="1700" u="none" cap="none" strike="noStrike">
                <a:solidFill>
                  <a:srgbClr val="172B4D"/>
                </a:solidFill>
                <a:highlight>
                  <a:srgbClr val="FFFFFF"/>
                </a:highlight>
                <a:latin typeface="Roboto"/>
                <a:ea typeface="Roboto"/>
                <a:cs typeface="Roboto"/>
                <a:sym typeface="Roboto"/>
              </a:rPr>
              <a:t> boys (of the same age) who are weighed and found to have a </a:t>
            </a:r>
            <a:r>
              <a:rPr b="1" i="0" lang="en" sz="1700" u="none" cap="none" strike="noStrike">
                <a:solidFill>
                  <a:srgbClr val="172B4D"/>
                </a:solidFill>
                <a:highlight>
                  <a:srgbClr val="FFFFFF"/>
                </a:highlight>
                <a:latin typeface="Roboto"/>
                <a:ea typeface="Roboto"/>
                <a:cs typeface="Roboto"/>
                <a:sym typeface="Roboto"/>
              </a:rPr>
              <a:t>sample mean</a:t>
            </a:r>
            <a:r>
              <a:rPr b="0" i="0" lang="en" sz="1700" u="none" cap="none" strike="noStrike">
                <a:solidFill>
                  <a:srgbClr val="172B4D"/>
                </a:solidFill>
                <a:highlight>
                  <a:srgbClr val="FFFFFF"/>
                </a:highlight>
                <a:latin typeface="Roboto"/>
                <a:ea typeface="Roboto"/>
                <a:cs typeface="Roboto"/>
                <a:sym typeface="Roboto"/>
              </a:rPr>
              <a:t> weight of 80.94 pounds. We use the t-Student distrib but we can use the normal distrib.</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It is known that the </a:t>
            </a:r>
            <a:r>
              <a:rPr b="1" i="0" lang="en" sz="1700" u="none" cap="none" strike="noStrike">
                <a:solidFill>
                  <a:srgbClr val="172B4D"/>
                </a:solidFill>
                <a:highlight>
                  <a:srgbClr val="FFFFFF"/>
                </a:highlight>
                <a:latin typeface="Roboto"/>
                <a:ea typeface="Roboto"/>
                <a:cs typeface="Roboto"/>
                <a:sym typeface="Roboto"/>
              </a:rPr>
              <a:t>population standard deviation σ</a:t>
            </a:r>
            <a:r>
              <a:rPr b="0" i="0" lang="en" sz="1700" u="none" cap="none" strike="noStrike">
                <a:solidFill>
                  <a:srgbClr val="172B4D"/>
                </a:solidFill>
                <a:highlight>
                  <a:srgbClr val="FFFFFF"/>
                </a:highlight>
                <a:latin typeface="Roboto"/>
                <a:ea typeface="Roboto"/>
                <a:cs typeface="Roboto"/>
                <a:sym typeface="Roboto"/>
              </a:rPr>
              <a:t> is 11.6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Based on the available data, what should be concluded concerning the complaint?</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30" name="Google Shape;430;gcda1d9886e_0_22"/>
          <p:cNvPicPr preferRelativeResize="0"/>
          <p:nvPr/>
        </p:nvPicPr>
        <p:blipFill rotWithShape="1">
          <a:blip r:embed="rId4">
            <a:alphaModFix/>
          </a:blip>
          <a:srcRect b="0" l="0" r="0" t="0"/>
          <a:stretch/>
        </p:blipFill>
        <p:spPr>
          <a:xfrm>
            <a:off x="1217375" y="4593125"/>
            <a:ext cx="2238375" cy="219075"/>
          </a:xfrm>
          <a:prstGeom prst="rect">
            <a:avLst/>
          </a:prstGeom>
          <a:noFill/>
          <a:ln>
            <a:noFill/>
          </a:ln>
        </p:spPr>
      </p:pic>
      <p:pic>
        <p:nvPicPr>
          <p:cNvPr id="431" name="Google Shape;431;gcda1d9886e_0_22"/>
          <p:cNvPicPr preferRelativeResize="0"/>
          <p:nvPr/>
        </p:nvPicPr>
        <p:blipFill rotWithShape="1">
          <a:blip r:embed="rId5">
            <a:alphaModFix/>
          </a:blip>
          <a:srcRect b="0" l="0" r="0" t="0"/>
          <a:stretch/>
        </p:blipFill>
        <p:spPr>
          <a:xfrm>
            <a:off x="4234500" y="4593125"/>
            <a:ext cx="2324100" cy="219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gcda1d9886e_0_29"/>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TAILED TEST</a:t>
            </a:r>
            <a:endParaRPr b="0" i="0" sz="2100" u="none" cap="none" strike="noStrike">
              <a:solidFill>
                <a:srgbClr val="2DC5FA"/>
              </a:solidFill>
              <a:latin typeface="Montserrat"/>
              <a:ea typeface="Montserrat"/>
              <a:cs typeface="Montserrat"/>
              <a:sym typeface="Montserrat"/>
            </a:endParaRPr>
          </a:p>
        </p:txBody>
      </p:sp>
      <p:sp>
        <p:nvSpPr>
          <p:cNvPr id="437" name="Google Shape;437;gcda1d9886e_0_29"/>
          <p:cNvSpPr txBox="1"/>
          <p:nvPr/>
        </p:nvSpPr>
        <p:spPr>
          <a:xfrm>
            <a:off x="631025" y="10644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In our case: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Where is located the critical value of the </a:t>
            </a:r>
            <a:r>
              <a:rPr b="1" i="0" lang="en" sz="1500" u="none" cap="none" strike="noStrike">
                <a:solidFill>
                  <a:srgbClr val="FF0000"/>
                </a:solidFill>
                <a:highlight>
                  <a:srgbClr val="FFFFFF"/>
                </a:highlight>
                <a:latin typeface="Roboto"/>
                <a:ea typeface="Roboto"/>
                <a:cs typeface="Roboto"/>
                <a:sym typeface="Roboto"/>
              </a:rPr>
              <a:t>normal distribution</a:t>
            </a:r>
            <a:r>
              <a:rPr b="0" i="0" lang="en" sz="1500" u="none" cap="none" strike="noStrike">
                <a:solidFill>
                  <a:srgbClr val="172B4D"/>
                </a:solidFill>
                <a:highlight>
                  <a:srgbClr val="FFFFFF"/>
                </a:highlight>
                <a:latin typeface="Roboto"/>
                <a:ea typeface="Roboto"/>
                <a:cs typeface="Roboto"/>
                <a:sym typeface="Roboto"/>
              </a:rPr>
              <a:t> with an area of 0.05? -&gt; zc = -1.64</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a:t>
            </a:r>
            <a:r>
              <a:rPr b="0" i="0" lang="en" sz="1500" u="none" cap="none" strike="noStrike">
                <a:solidFill>
                  <a:srgbClr val="172B4D"/>
                </a:solidFill>
                <a:highlight>
                  <a:schemeClr val="lt1"/>
                </a:highlight>
                <a:latin typeface="Roboto"/>
                <a:ea typeface="Roboto"/>
                <a:cs typeface="Roboto"/>
                <a:sym typeface="Roboto"/>
              </a:rPr>
              <a:t>zc =  </a:t>
            </a:r>
            <a:r>
              <a:rPr b="1" i="0" lang="en" sz="1500" u="none" cap="none" strike="noStrike">
                <a:solidFill>
                  <a:srgbClr val="6AA84F"/>
                </a:solidFill>
                <a:highlight>
                  <a:schemeClr val="lt1"/>
                </a:highlight>
                <a:latin typeface="Roboto"/>
                <a:ea typeface="Roboto"/>
                <a:cs typeface="Roboto"/>
                <a:sym typeface="Roboto"/>
              </a:rPr>
              <a:t>scipy.stats.</a:t>
            </a:r>
            <a:r>
              <a:rPr b="1" i="0" lang="en" sz="1500" u="none" cap="none" strike="noStrike">
                <a:solidFill>
                  <a:srgbClr val="FF0000"/>
                </a:solidFill>
                <a:highlight>
                  <a:schemeClr val="lt1"/>
                </a:highlight>
                <a:latin typeface="Roboto"/>
                <a:ea typeface="Roboto"/>
                <a:cs typeface="Roboto"/>
                <a:sym typeface="Roboto"/>
              </a:rPr>
              <a:t>norm</a:t>
            </a:r>
            <a:r>
              <a:rPr b="1" i="0" lang="en" sz="1500" u="none" cap="none" strike="noStrike">
                <a:solidFill>
                  <a:srgbClr val="6AA84F"/>
                </a:solidFill>
                <a:highlight>
                  <a:schemeClr val="lt1"/>
                </a:highlight>
                <a:latin typeface="Roboto"/>
                <a:ea typeface="Roboto"/>
                <a:cs typeface="Roboto"/>
                <a:sym typeface="Roboto"/>
              </a:rPr>
              <a:t>.ppf</a:t>
            </a:r>
            <a:r>
              <a:rPr b="0" i="0" lang="en" sz="1500" u="none" cap="none" strike="noStrike">
                <a:solidFill>
                  <a:srgbClr val="172B4D"/>
                </a:solidFill>
                <a:highlight>
                  <a:schemeClr val="lt1"/>
                </a:highlight>
                <a:latin typeface="Roboto"/>
                <a:ea typeface="Roboto"/>
                <a:cs typeface="Roboto"/>
                <a:sym typeface="Roboto"/>
              </a:rPr>
              <a:t>(0.05) = -1.64</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Our z = -2.47 &lt; - 1.64 = zc -&gt; </a:t>
            </a:r>
            <a:r>
              <a:rPr b="1" i="0" lang="en" sz="1500" u="none" cap="none" strike="noStrike">
                <a:solidFill>
                  <a:srgbClr val="FF0000"/>
                </a:solidFill>
                <a:highlight>
                  <a:srgbClr val="FFFFFF"/>
                </a:highlight>
                <a:latin typeface="Roboto"/>
                <a:ea typeface="Roboto"/>
                <a:cs typeface="Roboto"/>
                <a:sym typeface="Roboto"/>
              </a:rPr>
              <a:t>reject null hypothesis</a:t>
            </a:r>
            <a:endParaRPr b="1" i="0" sz="1500" u="none" cap="none" strike="noStrike">
              <a:solidFill>
                <a:srgbClr val="FF0000"/>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1" i="0" lang="en" sz="1500" u="none" cap="none" strike="noStrike">
                <a:solidFill>
                  <a:srgbClr val="172B4D"/>
                </a:solidFill>
                <a:highlight>
                  <a:srgbClr val="FFFFFF"/>
                </a:highlight>
                <a:latin typeface="Roboto"/>
                <a:ea typeface="Roboto"/>
                <a:cs typeface="Roboto"/>
                <a:sym typeface="Roboto"/>
              </a:rPr>
              <a:t>Children are underfeed.</a:t>
            </a:r>
            <a:endParaRPr b="1"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38" name="Google Shape;438;gcda1d9886e_0_29"/>
          <p:cNvPicPr preferRelativeResize="0"/>
          <p:nvPr/>
        </p:nvPicPr>
        <p:blipFill rotWithShape="1">
          <a:blip r:embed="rId4">
            <a:alphaModFix/>
          </a:blip>
          <a:srcRect b="0" l="0" r="0" t="0"/>
          <a:stretch/>
        </p:blipFill>
        <p:spPr>
          <a:xfrm>
            <a:off x="2335400" y="1064425"/>
            <a:ext cx="2011028" cy="447800"/>
          </a:xfrm>
          <a:prstGeom prst="rect">
            <a:avLst/>
          </a:prstGeom>
          <a:noFill/>
          <a:ln>
            <a:noFill/>
          </a:ln>
        </p:spPr>
      </p:pic>
      <p:pic>
        <p:nvPicPr>
          <p:cNvPr id="439" name="Google Shape;439;gcda1d9886e_0_29"/>
          <p:cNvPicPr preferRelativeResize="0"/>
          <p:nvPr/>
        </p:nvPicPr>
        <p:blipFill rotWithShape="1">
          <a:blip r:embed="rId5">
            <a:alphaModFix/>
          </a:blip>
          <a:srcRect b="0" l="0" r="0" t="0"/>
          <a:stretch/>
        </p:blipFill>
        <p:spPr>
          <a:xfrm>
            <a:off x="5401041" y="2400300"/>
            <a:ext cx="3356083" cy="2201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gd30bd54de6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ELEMENTS OF HYPOTHESIS TESTS</a:t>
            </a:r>
            <a:endParaRPr b="0" i="0" sz="2100" u="none" cap="none" strike="noStrike">
              <a:solidFill>
                <a:srgbClr val="2DC5FA"/>
              </a:solidFill>
              <a:latin typeface="Montserrat"/>
              <a:ea typeface="Montserrat"/>
              <a:cs typeface="Montserrat"/>
              <a:sym typeface="Montserrat"/>
            </a:endParaRPr>
          </a:p>
        </p:txBody>
      </p:sp>
      <p:sp>
        <p:nvSpPr>
          <p:cNvPr id="239" name="Google Shape;239;gd30bd54de6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chemeClr val="dk1"/>
              </a:buClr>
              <a:buSzPts val="1500"/>
              <a:buFont typeface="Arial"/>
              <a:buChar char="●"/>
            </a:pPr>
            <a:r>
              <a:rPr b="0" i="0" lang="en" sz="1500" u="none" cap="none" strike="noStrike">
                <a:solidFill>
                  <a:srgbClr val="172B4D"/>
                </a:solidFill>
                <a:highlight>
                  <a:schemeClr val="lt1"/>
                </a:highlight>
                <a:latin typeface="Roboto"/>
                <a:ea typeface="Roboto"/>
                <a:cs typeface="Roboto"/>
                <a:sym typeface="Roboto"/>
              </a:rPr>
              <a:t>The elements needed to conduct this type of analysis are:</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Null hypothesis: H0</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Alternate hypothesis: H1</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Confidence level (1- α ) or significance level ( α )</a:t>
            </a:r>
            <a:endParaRPr b="0" i="0" sz="1500" u="none" cap="none" strike="noStrike">
              <a:solidFill>
                <a:srgbClr val="172B4D"/>
              </a:solidFill>
              <a:highlight>
                <a:schemeClr val="lt1"/>
              </a:highlight>
              <a:latin typeface="Roboto"/>
              <a:ea typeface="Roboto"/>
              <a:cs typeface="Roboto"/>
              <a:sym typeface="Roboto"/>
            </a:endParaRPr>
          </a:p>
          <a:p>
            <a:pPr indent="-323850" lvl="2" marL="13716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Test statistic ( value computed the sample, different in every test )</a:t>
            </a:r>
            <a:endParaRPr b="0" i="0" sz="1500" u="none" cap="none" strike="noStrike">
              <a:solidFill>
                <a:srgbClr val="172B4D"/>
              </a:solidFill>
              <a:highlight>
                <a:schemeClr val="lt1"/>
              </a:highlight>
              <a:latin typeface="Roboto"/>
              <a:ea typeface="Roboto"/>
              <a:cs typeface="Roboto"/>
              <a:sym typeface="Roboto"/>
            </a:endParaRPr>
          </a:p>
          <a:p>
            <a:pPr indent="-323850" lvl="2" marL="13716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P-value</a:t>
            </a:r>
            <a:endParaRPr b="0" i="0" sz="15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gcda1d9886e_0_45"/>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TWO TAILED TEST</a:t>
            </a:r>
            <a:endParaRPr b="0" i="0" sz="2100" u="none" cap="none" strike="noStrike">
              <a:solidFill>
                <a:srgbClr val="2DC5FA"/>
              </a:solidFill>
              <a:latin typeface="Montserrat"/>
              <a:ea typeface="Montserrat"/>
              <a:cs typeface="Montserrat"/>
              <a:sym typeface="Montserrat"/>
            </a:endParaRPr>
          </a:p>
        </p:txBody>
      </p:sp>
      <p:sp>
        <p:nvSpPr>
          <p:cNvPr id="445" name="Google Shape;445;gcda1d9886e_0_45"/>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15000"/>
              </a:lnSpc>
              <a:spcBef>
                <a:spcPts val="180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Boys of a certain age are </a:t>
            </a:r>
            <a:r>
              <a:rPr b="1" i="0" lang="en" sz="1700" u="none" cap="none" strike="noStrike">
                <a:solidFill>
                  <a:srgbClr val="172B4D"/>
                </a:solidFill>
                <a:highlight>
                  <a:srgbClr val="FFFFFF"/>
                </a:highlight>
                <a:latin typeface="Roboto"/>
                <a:ea typeface="Roboto"/>
                <a:cs typeface="Roboto"/>
                <a:sym typeface="Roboto"/>
              </a:rPr>
              <a:t>known</a:t>
            </a:r>
            <a:r>
              <a:rPr b="0" i="0" lang="en" sz="1700" u="none" cap="none" strike="noStrike">
                <a:solidFill>
                  <a:srgbClr val="172B4D"/>
                </a:solidFill>
                <a:highlight>
                  <a:srgbClr val="FFFFFF"/>
                </a:highlight>
                <a:latin typeface="Roboto"/>
                <a:ea typeface="Roboto"/>
                <a:cs typeface="Roboto"/>
                <a:sym typeface="Roboto"/>
              </a:rPr>
              <a:t> to have a </a:t>
            </a:r>
            <a:r>
              <a:rPr b="1" i="0" lang="en" sz="1700" u="none" cap="none" strike="noStrike">
                <a:solidFill>
                  <a:srgbClr val="172B4D"/>
                </a:solidFill>
                <a:highlight>
                  <a:srgbClr val="FFFFFF"/>
                </a:highlight>
                <a:latin typeface="Roboto"/>
                <a:ea typeface="Roboto"/>
                <a:cs typeface="Roboto"/>
                <a:sym typeface="Roboto"/>
              </a:rPr>
              <a:t>mean weight</a:t>
            </a:r>
            <a:r>
              <a:rPr b="0" i="0" lang="en" sz="1700" u="none" cap="none" strike="noStrike">
                <a:solidFill>
                  <a:srgbClr val="172B4D"/>
                </a:solidFill>
                <a:highlight>
                  <a:srgbClr val="FFFFFF"/>
                </a:highlight>
                <a:latin typeface="Roboto"/>
                <a:ea typeface="Roboto"/>
                <a:cs typeface="Roboto"/>
                <a:sym typeface="Roboto"/>
              </a:rPr>
              <a:t> of </a:t>
            </a:r>
            <a:r>
              <a:rPr b="1" i="0" lang="en" sz="1700" u="none" cap="none" strike="noStrike">
                <a:solidFill>
                  <a:srgbClr val="172B4D"/>
                </a:solidFill>
                <a:highlight>
                  <a:srgbClr val="FFFFFF"/>
                </a:highlight>
                <a:latin typeface="Roboto"/>
                <a:ea typeface="Roboto"/>
                <a:cs typeface="Roboto"/>
                <a:sym typeface="Roboto"/>
              </a:rPr>
              <a:t>μ</a:t>
            </a:r>
            <a:r>
              <a:rPr b="0" i="0" lang="en" sz="1700" u="none" cap="none" strike="noStrike">
                <a:solidFill>
                  <a:srgbClr val="172B4D"/>
                </a:solidFill>
                <a:highlight>
                  <a:srgbClr val="FFFFFF"/>
                </a:highlight>
                <a:latin typeface="Roboto"/>
                <a:ea typeface="Roboto"/>
                <a:cs typeface="Roboto"/>
                <a:sym typeface="Roboto"/>
              </a:rPr>
              <a:t> = 85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complaint is made that the boys living in a municipal children's home have a different average weight</a:t>
            </a:r>
            <a:r>
              <a:rPr b="1" i="0" lang="en" sz="1700" u="none" cap="none" strike="noStrike">
                <a:solidFill>
                  <a:srgbClr val="172B4D"/>
                </a:solidFill>
                <a:highlight>
                  <a:srgbClr val="FFFFFF"/>
                </a:highlight>
                <a:latin typeface="Roboto"/>
                <a:ea typeface="Roboto"/>
                <a:cs typeface="Roboto"/>
                <a:sym typeface="Roboto"/>
              </a:rPr>
              <a:t>. (</a:t>
            </a:r>
            <a:r>
              <a:rPr b="1" i="0" lang="en" sz="1700" u="none" cap="none" strike="noStrike">
                <a:solidFill>
                  <a:srgbClr val="172B4D"/>
                </a:solidFill>
                <a:highlight>
                  <a:schemeClr val="lt1"/>
                </a:highlight>
                <a:latin typeface="Roboto"/>
                <a:ea typeface="Roboto"/>
                <a:cs typeface="Roboto"/>
                <a:sym typeface="Roboto"/>
              </a:rPr>
              <a:t>μ</a:t>
            </a:r>
            <a:r>
              <a:rPr b="1" i="0" lang="en" sz="1700" u="none" cap="none" strike="noStrike">
                <a:solidFill>
                  <a:srgbClr val="172B4D"/>
                </a:solidFill>
                <a:highlight>
                  <a:srgbClr val="FFFFFF"/>
                </a:highlight>
                <a:latin typeface="Roboto"/>
                <a:ea typeface="Roboto"/>
                <a:cs typeface="Roboto"/>
                <a:sym typeface="Roboto"/>
              </a:rPr>
              <a:t> != 85 pounds)</a:t>
            </a:r>
            <a:endParaRPr b="1"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sample of </a:t>
            </a:r>
            <a:r>
              <a:rPr b="1" i="0" lang="en" sz="1700" u="none" cap="none" strike="noStrike">
                <a:solidFill>
                  <a:srgbClr val="FF0000"/>
                </a:solidFill>
                <a:highlight>
                  <a:srgbClr val="FFFFFF"/>
                </a:highlight>
                <a:latin typeface="Roboto"/>
                <a:ea typeface="Roboto"/>
                <a:cs typeface="Roboto"/>
                <a:sym typeface="Roboto"/>
              </a:rPr>
              <a:t>n = 25 boys</a:t>
            </a:r>
            <a:r>
              <a:rPr b="0" i="0" lang="en" sz="1700" u="none" cap="none" strike="noStrike">
                <a:solidFill>
                  <a:srgbClr val="172B4D"/>
                </a:solidFill>
                <a:highlight>
                  <a:srgbClr val="FFFFFF"/>
                </a:highlight>
                <a:latin typeface="Roboto"/>
                <a:ea typeface="Roboto"/>
                <a:cs typeface="Roboto"/>
                <a:sym typeface="Roboto"/>
              </a:rPr>
              <a:t> (of the same age) are weighed and found to have a </a:t>
            </a:r>
            <a:r>
              <a:rPr b="1" i="0" lang="en" sz="1700" u="none" cap="none" strike="noStrike">
                <a:solidFill>
                  <a:srgbClr val="172B4D"/>
                </a:solidFill>
                <a:highlight>
                  <a:srgbClr val="FFFFFF"/>
                </a:highlight>
                <a:latin typeface="Roboto"/>
                <a:ea typeface="Roboto"/>
                <a:cs typeface="Roboto"/>
                <a:sym typeface="Roboto"/>
              </a:rPr>
              <a:t>sample mean</a:t>
            </a:r>
            <a:r>
              <a:rPr b="0" i="0" lang="en" sz="1700" u="none" cap="none" strike="noStrike">
                <a:solidFill>
                  <a:srgbClr val="172B4D"/>
                </a:solidFill>
                <a:highlight>
                  <a:srgbClr val="FFFFFF"/>
                </a:highlight>
                <a:latin typeface="Roboto"/>
                <a:ea typeface="Roboto"/>
                <a:cs typeface="Roboto"/>
                <a:sym typeface="Roboto"/>
              </a:rPr>
              <a:t> weight of 80.94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It is known that the </a:t>
            </a:r>
            <a:r>
              <a:rPr b="1" i="0" lang="en" sz="1700" u="none" cap="none" strike="noStrike">
                <a:solidFill>
                  <a:srgbClr val="172B4D"/>
                </a:solidFill>
                <a:highlight>
                  <a:srgbClr val="FFFFFF"/>
                </a:highlight>
                <a:latin typeface="Roboto"/>
                <a:ea typeface="Roboto"/>
                <a:cs typeface="Roboto"/>
                <a:sym typeface="Roboto"/>
              </a:rPr>
              <a:t>population standard deviation σ</a:t>
            </a:r>
            <a:r>
              <a:rPr b="0" i="0" lang="en" sz="1700" u="none" cap="none" strike="noStrike">
                <a:solidFill>
                  <a:srgbClr val="172B4D"/>
                </a:solidFill>
                <a:highlight>
                  <a:srgbClr val="FFFFFF"/>
                </a:highlight>
                <a:latin typeface="Roboto"/>
                <a:ea typeface="Roboto"/>
                <a:cs typeface="Roboto"/>
                <a:sym typeface="Roboto"/>
              </a:rPr>
              <a:t> is 11.6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Based on the available data, what should be concluded concerning the complaint?</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46" name="Google Shape;446;gcda1d9886e_0_45"/>
          <p:cNvPicPr preferRelativeResize="0"/>
          <p:nvPr/>
        </p:nvPicPr>
        <p:blipFill rotWithShape="1">
          <a:blip r:embed="rId4">
            <a:alphaModFix/>
          </a:blip>
          <a:srcRect b="0" l="0" r="0" t="0"/>
          <a:stretch/>
        </p:blipFill>
        <p:spPr>
          <a:xfrm>
            <a:off x="1202400" y="4249450"/>
            <a:ext cx="2238375" cy="219075"/>
          </a:xfrm>
          <a:prstGeom prst="rect">
            <a:avLst/>
          </a:prstGeom>
          <a:noFill/>
          <a:ln>
            <a:noFill/>
          </a:ln>
        </p:spPr>
      </p:pic>
      <p:pic>
        <p:nvPicPr>
          <p:cNvPr id="447" name="Google Shape;447;gcda1d9886e_0_45"/>
          <p:cNvPicPr preferRelativeResize="0"/>
          <p:nvPr/>
        </p:nvPicPr>
        <p:blipFill rotWithShape="1">
          <a:blip r:embed="rId5">
            <a:alphaModFix/>
          </a:blip>
          <a:srcRect b="0" l="0" r="0" t="0"/>
          <a:stretch/>
        </p:blipFill>
        <p:spPr>
          <a:xfrm>
            <a:off x="3836850" y="4249450"/>
            <a:ext cx="2324100" cy="219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gd30bd54de6_0_37"/>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ONE SAMPLE, TWO TAILED TEST</a:t>
            </a:r>
            <a:endParaRPr b="0" i="0" sz="2100" u="none" cap="none" strike="noStrike">
              <a:solidFill>
                <a:srgbClr val="2DC5FA"/>
              </a:solidFill>
              <a:latin typeface="Montserrat"/>
              <a:ea typeface="Montserrat"/>
              <a:cs typeface="Montserrat"/>
              <a:sym typeface="Montserrat"/>
            </a:endParaRPr>
          </a:p>
        </p:txBody>
      </p:sp>
      <p:sp>
        <p:nvSpPr>
          <p:cNvPr id="453" name="Google Shape;453;gd30bd54de6_0_37"/>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68300" lvl="0" marL="457200" marR="0" rtl="0" algn="just">
              <a:lnSpc>
                <a:spcPct val="115000"/>
              </a:lnSpc>
              <a:spcBef>
                <a:spcPts val="0"/>
              </a:spcBef>
              <a:spcAft>
                <a:spcPts val="0"/>
              </a:spcAft>
              <a:buClr>
                <a:srgbClr val="172B4D"/>
              </a:buClr>
              <a:buSzPts val="2200"/>
              <a:buFont typeface="Roboto"/>
              <a:buChar char="●"/>
            </a:pPr>
            <a:r>
              <a:rPr b="0" i="0" lang="en" sz="1800" u="none" cap="none" strike="noStrike">
                <a:solidFill>
                  <a:srgbClr val="111111"/>
                </a:solidFill>
                <a:highlight>
                  <a:srgbClr val="FFFFFF"/>
                </a:highlight>
                <a:latin typeface="Arial"/>
                <a:ea typeface="Arial"/>
                <a:cs typeface="Arial"/>
                <a:sym typeface="Arial"/>
              </a:rPr>
              <a:t>Two-tailed test is a method to tests whether a sample is greater than or less than a certain range of values.</a:t>
            </a:r>
            <a:endParaRPr b="0" i="0" sz="1800" u="none" cap="none" strike="noStrike">
              <a:solidFill>
                <a:srgbClr val="111111"/>
              </a:solidFill>
              <a:highlight>
                <a:srgbClr val="FFFFFF"/>
              </a:highlight>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300"/>
              <a:buFont typeface="Arial"/>
              <a:buNone/>
            </a:pPr>
            <a:r>
              <a:t/>
            </a:r>
            <a:endParaRPr b="0" i="0" sz="1300" u="none" cap="none" strike="noStrike">
              <a:solidFill>
                <a:srgbClr val="111111"/>
              </a:solidFill>
              <a:highlight>
                <a:srgbClr val="FFFFFF"/>
              </a:highlight>
              <a:latin typeface="Arial"/>
              <a:ea typeface="Arial"/>
              <a:cs typeface="Arial"/>
              <a:sym typeface="Arial"/>
            </a:endParaRPr>
          </a:p>
          <a:p>
            <a:pPr indent="0" lvl="0" marL="457200" marR="0" rtl="0" algn="just">
              <a:lnSpc>
                <a:spcPct val="115000"/>
              </a:lnSpc>
              <a:spcBef>
                <a:spcPts val="0"/>
              </a:spcBef>
              <a:spcAft>
                <a:spcPts val="0"/>
              </a:spcAft>
              <a:buClr>
                <a:srgbClr val="000000"/>
              </a:buClr>
              <a:buSzPts val="1800"/>
              <a:buFont typeface="Arial"/>
              <a:buNone/>
            </a:pPr>
            <a:r>
              <a:rPr b="0" i="0" lang="en" sz="1800" u="none" cap="none" strike="noStrike">
                <a:solidFill>
                  <a:srgbClr val="111111"/>
                </a:solidFill>
                <a:highlight>
                  <a:srgbClr val="FFFFFF"/>
                </a:highlight>
                <a:latin typeface="Arial"/>
                <a:ea typeface="Arial"/>
                <a:cs typeface="Arial"/>
                <a:sym typeface="Arial"/>
              </a:rPr>
              <a:t>Ex:</a:t>
            </a:r>
            <a:endParaRPr b="0" i="0" sz="1800" u="none" cap="none" strike="noStrike">
              <a:solidFill>
                <a:srgbClr val="111111"/>
              </a:solidFill>
              <a:highlight>
                <a:srgbClr val="FFFFFF"/>
              </a:highlight>
              <a:latin typeface="Arial"/>
              <a:ea typeface="Arial"/>
              <a:cs typeface="Arial"/>
              <a:sym typeface="Arial"/>
            </a:endParaRPr>
          </a:p>
          <a:p>
            <a:pPr indent="-342900" lvl="1" marL="9144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Null Hypothesis: Ho -&gt; </a:t>
            </a:r>
            <a:r>
              <a:rPr b="1" i="0" lang="en" sz="1800" u="none" cap="none" strike="noStrike">
                <a:solidFill>
                  <a:srgbClr val="172B4D"/>
                </a:solidFill>
                <a:highlight>
                  <a:schemeClr val="lt1"/>
                </a:highlight>
                <a:latin typeface="Roboto"/>
                <a:ea typeface="Roboto"/>
                <a:cs typeface="Roboto"/>
                <a:sym typeface="Roboto"/>
              </a:rPr>
              <a:t>μ</a:t>
            </a:r>
            <a:r>
              <a:rPr b="0" i="0" lang="en" sz="1800" u="none" cap="none" strike="noStrike">
                <a:solidFill>
                  <a:srgbClr val="172B4D"/>
                </a:solidFill>
                <a:highlight>
                  <a:schemeClr val="lt1"/>
                </a:highlight>
                <a:latin typeface="Roboto"/>
                <a:ea typeface="Roboto"/>
                <a:cs typeface="Roboto"/>
                <a:sym typeface="Roboto"/>
              </a:rPr>
              <a:t> = 85 pounds</a:t>
            </a:r>
            <a:endParaRPr b="0" i="0" sz="1800" u="none" cap="none" strike="noStrike">
              <a:solidFill>
                <a:srgbClr val="172B4D"/>
              </a:solidFill>
              <a:highlight>
                <a:schemeClr val="lt1"/>
              </a:highlight>
              <a:latin typeface="Roboto"/>
              <a:ea typeface="Roboto"/>
              <a:cs typeface="Roboto"/>
              <a:sym typeface="Roboto"/>
            </a:endParaRPr>
          </a:p>
          <a:p>
            <a:pPr indent="-342900" lvl="1" marL="9144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Alternate hypothesis: Ha -&gt; </a:t>
            </a:r>
            <a:r>
              <a:rPr b="1" i="0" lang="en" sz="1800" u="none" cap="none" strike="noStrike">
                <a:solidFill>
                  <a:srgbClr val="172B4D"/>
                </a:solidFill>
                <a:highlight>
                  <a:schemeClr val="lt1"/>
                </a:highlight>
                <a:latin typeface="Roboto"/>
                <a:ea typeface="Roboto"/>
                <a:cs typeface="Roboto"/>
                <a:sym typeface="Roboto"/>
              </a:rPr>
              <a:t>μ</a:t>
            </a:r>
            <a:r>
              <a:rPr b="0" i="0" lang="en" sz="1800" u="none" cap="none" strike="noStrike">
                <a:solidFill>
                  <a:srgbClr val="172B4D"/>
                </a:solidFill>
                <a:highlight>
                  <a:schemeClr val="lt1"/>
                </a:highlight>
                <a:latin typeface="Roboto"/>
                <a:ea typeface="Roboto"/>
                <a:cs typeface="Roboto"/>
                <a:sym typeface="Roboto"/>
              </a:rPr>
              <a:t> != 85 pounds</a:t>
            </a:r>
            <a:endParaRPr b="0" i="0" sz="1800" u="none" cap="none" strike="noStrike">
              <a:solidFill>
                <a:srgbClr val="172B4D"/>
              </a:solidFill>
              <a:highlight>
                <a:schemeClr val="lt1"/>
              </a:highlight>
              <a:latin typeface="Roboto"/>
              <a:ea typeface="Roboto"/>
              <a:cs typeface="Roboto"/>
              <a:sym typeface="Roboto"/>
            </a:endParaRPr>
          </a:p>
          <a:p>
            <a:pPr indent="0" lvl="0" marL="91440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The discrepancy can take </a:t>
            </a:r>
            <a:r>
              <a:rPr b="1" i="0" lang="en" sz="1800" u="none" cap="none" strike="noStrike">
                <a:solidFill>
                  <a:srgbClr val="FF0000"/>
                </a:solidFill>
                <a:highlight>
                  <a:schemeClr val="lt1"/>
                </a:highlight>
                <a:latin typeface="Roboto"/>
                <a:ea typeface="Roboto"/>
                <a:cs typeface="Roboto"/>
                <a:sym typeface="Roboto"/>
              </a:rPr>
              <a:t>at both sides of the distribution! </a:t>
            </a:r>
            <a:r>
              <a:rPr b="0" i="0" lang="en" sz="1800" u="none" cap="none" strike="noStrike">
                <a:solidFill>
                  <a:srgbClr val="172B4D"/>
                </a:solidFill>
                <a:highlight>
                  <a:schemeClr val="lt1"/>
                </a:highlight>
                <a:latin typeface="Roboto"/>
                <a:ea typeface="Roboto"/>
                <a:cs typeface="Roboto"/>
                <a:sym typeface="Roboto"/>
              </a:rPr>
              <a:t>Our sample mean can be bigger or smaller than the theoretical value.  </a:t>
            </a:r>
            <a:endParaRPr b="0" i="0" sz="1800" u="none" cap="none" strike="noStrike">
              <a:solidFill>
                <a:srgbClr val="172B4D"/>
              </a:solidFill>
              <a:highlight>
                <a:schemeClr val="lt1"/>
              </a:highlight>
              <a:latin typeface="Roboto"/>
              <a:ea typeface="Roboto"/>
              <a:cs typeface="Roboto"/>
              <a:sym typeface="Roboto"/>
            </a:endParaRPr>
          </a:p>
          <a:p>
            <a:pPr indent="0" lvl="0" marL="457200" marR="0" rtl="0" algn="just">
              <a:lnSpc>
                <a:spcPct val="115000"/>
              </a:lnSpc>
              <a:spcBef>
                <a:spcPts val="0"/>
              </a:spcBef>
              <a:spcAft>
                <a:spcPts val="0"/>
              </a:spcAft>
              <a:buClr>
                <a:srgbClr val="000000"/>
              </a:buClr>
              <a:buSzPts val="1700"/>
              <a:buFont typeface="Arial"/>
              <a:buNone/>
            </a:pPr>
            <a:r>
              <a:rPr b="0" i="0" lang="en" sz="1700" u="none" cap="none" strike="noStrike">
                <a:solidFill>
                  <a:srgbClr val="172B4D"/>
                </a:solidFill>
                <a:highlight>
                  <a:srgbClr val="FFFFFF"/>
                </a:highlight>
                <a:latin typeface="Roboto"/>
                <a:ea typeface="Roboto"/>
                <a:cs typeface="Roboto"/>
                <a:sym typeface="Roboto"/>
              </a:rPr>
              <a:t>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pic>
        <p:nvPicPr>
          <p:cNvPr id="458" name="Google Shape;458;gcda1d9886e_0_68"/>
          <p:cNvPicPr preferRelativeResize="0"/>
          <p:nvPr/>
        </p:nvPicPr>
        <p:blipFill rotWithShape="1">
          <a:blip r:embed="rId4">
            <a:alphaModFix/>
          </a:blip>
          <a:srcRect b="0" l="0" r="0" t="0"/>
          <a:stretch/>
        </p:blipFill>
        <p:spPr>
          <a:xfrm>
            <a:off x="2004056" y="1239700"/>
            <a:ext cx="4133725" cy="2887050"/>
          </a:xfrm>
          <a:prstGeom prst="rect">
            <a:avLst/>
          </a:prstGeom>
          <a:noFill/>
          <a:ln>
            <a:noFill/>
          </a:ln>
        </p:spPr>
      </p:pic>
      <p:sp>
        <p:nvSpPr>
          <p:cNvPr id="459" name="Google Shape;459;gcda1d9886e_0_68"/>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TWO SIDED TEST</a:t>
            </a:r>
            <a:endParaRPr b="0" i="0" sz="2100" u="none" cap="none" strike="noStrike">
              <a:solidFill>
                <a:srgbClr val="2DC5FA"/>
              </a:solidFill>
              <a:latin typeface="Montserrat"/>
              <a:ea typeface="Montserrat"/>
              <a:cs typeface="Montserrat"/>
              <a:sym typeface="Montserrat"/>
            </a:endParaRPr>
          </a:p>
        </p:txBody>
      </p:sp>
      <p:cxnSp>
        <p:nvCxnSpPr>
          <p:cNvPr id="460" name="Google Shape;460;gcda1d9886e_0_68"/>
          <p:cNvCxnSpPr/>
          <p:nvPr/>
        </p:nvCxnSpPr>
        <p:spPr>
          <a:xfrm flipH="1" rot="10800000">
            <a:off x="4505525" y="1520975"/>
            <a:ext cx="2359800" cy="1625100"/>
          </a:xfrm>
          <a:prstGeom prst="curvedConnector3">
            <a:avLst>
              <a:gd fmla="val 50000" name="adj1"/>
            </a:avLst>
          </a:prstGeom>
          <a:noFill/>
          <a:ln cap="flat" cmpd="sng" w="28575">
            <a:solidFill>
              <a:srgbClr val="6AA84F"/>
            </a:solidFill>
            <a:prstDash val="solid"/>
            <a:round/>
            <a:headEnd len="sm" w="sm" type="none"/>
            <a:tailEnd len="sm" w="sm" type="none"/>
          </a:ln>
        </p:spPr>
      </p:cxnSp>
      <p:sp>
        <p:nvSpPr>
          <p:cNvPr id="461" name="Google Shape;461;gcda1d9886e_0_68"/>
          <p:cNvSpPr txBox="1"/>
          <p:nvPr/>
        </p:nvSpPr>
        <p:spPr>
          <a:xfrm>
            <a:off x="7111075" y="1218775"/>
            <a:ext cx="14493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Acceptance</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region</a:t>
            </a:r>
            <a:endParaRPr b="1" i="0" sz="1500" u="none" cap="none" strike="noStrike">
              <a:solidFill>
                <a:srgbClr val="000000"/>
              </a:solidFill>
              <a:latin typeface="Arial"/>
              <a:ea typeface="Arial"/>
              <a:cs typeface="Arial"/>
              <a:sym typeface="Arial"/>
            </a:endParaRPr>
          </a:p>
        </p:txBody>
      </p:sp>
      <p:sp>
        <p:nvSpPr>
          <p:cNvPr id="462" name="Google Shape;462;gcda1d9886e_0_68"/>
          <p:cNvSpPr txBox="1"/>
          <p:nvPr/>
        </p:nvSpPr>
        <p:spPr>
          <a:xfrm>
            <a:off x="3860463" y="314007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1-α</a:t>
            </a:r>
            <a:endParaRPr b="1" i="0" sz="2800" u="none" cap="none" strike="noStrike">
              <a:solidFill>
                <a:srgbClr val="000000"/>
              </a:solidFill>
              <a:latin typeface="Arial"/>
              <a:ea typeface="Arial"/>
              <a:cs typeface="Arial"/>
              <a:sym typeface="Arial"/>
            </a:endParaRPr>
          </a:p>
        </p:txBody>
      </p:sp>
      <p:sp>
        <p:nvSpPr>
          <p:cNvPr id="463" name="Google Shape;463;gcda1d9886e_0_68"/>
          <p:cNvSpPr txBox="1"/>
          <p:nvPr/>
        </p:nvSpPr>
        <p:spPr>
          <a:xfrm>
            <a:off x="5003463" y="314007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α/2</a:t>
            </a:r>
            <a:endParaRPr b="1" i="0" sz="2800" u="none" cap="none" strike="noStrike">
              <a:solidFill>
                <a:srgbClr val="000000"/>
              </a:solidFill>
              <a:latin typeface="Arial"/>
              <a:ea typeface="Arial"/>
              <a:cs typeface="Arial"/>
              <a:sym typeface="Arial"/>
            </a:endParaRPr>
          </a:p>
        </p:txBody>
      </p:sp>
      <p:sp>
        <p:nvSpPr>
          <p:cNvPr id="464" name="Google Shape;464;gcda1d9886e_0_68"/>
          <p:cNvSpPr txBox="1"/>
          <p:nvPr/>
        </p:nvSpPr>
        <p:spPr>
          <a:xfrm>
            <a:off x="2869863" y="3140075"/>
            <a:ext cx="909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 sz="2800" u="none" cap="none" strike="noStrike">
                <a:solidFill>
                  <a:srgbClr val="000000"/>
                </a:solidFill>
                <a:latin typeface="Arial"/>
                <a:ea typeface="Arial"/>
                <a:cs typeface="Arial"/>
                <a:sym typeface="Arial"/>
              </a:rPr>
              <a:t>α/2</a:t>
            </a:r>
            <a:endParaRPr b="1" i="0" sz="2800" u="none" cap="none" strike="noStrike">
              <a:solidFill>
                <a:srgbClr val="000000"/>
              </a:solidFill>
              <a:latin typeface="Arial"/>
              <a:ea typeface="Arial"/>
              <a:cs typeface="Arial"/>
              <a:sym typeface="Arial"/>
            </a:endParaRPr>
          </a:p>
        </p:txBody>
      </p:sp>
      <p:sp>
        <p:nvSpPr>
          <p:cNvPr id="465" name="Google Shape;465;gcda1d9886e_0_68"/>
          <p:cNvSpPr txBox="1"/>
          <p:nvPr/>
        </p:nvSpPr>
        <p:spPr>
          <a:xfrm>
            <a:off x="483875" y="4320875"/>
            <a:ext cx="6796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FF0000"/>
                </a:solidFill>
                <a:latin typeface="Arial"/>
                <a:ea typeface="Arial"/>
                <a:cs typeface="Arial"/>
                <a:sym typeface="Arial"/>
              </a:rPr>
              <a:t>Where are the vertical bars located?</a:t>
            </a:r>
            <a:endParaRPr b="1" i="0" sz="1700" u="none" cap="none" strike="noStrike">
              <a:solidFill>
                <a:srgbClr val="FF0000"/>
              </a:solidFill>
              <a:latin typeface="Arial"/>
              <a:ea typeface="Arial"/>
              <a:cs typeface="Arial"/>
              <a:sym typeface="Arial"/>
            </a:endParaRPr>
          </a:p>
        </p:txBody>
      </p:sp>
      <p:sp>
        <p:nvSpPr>
          <p:cNvPr id="466" name="Google Shape;466;gcda1d9886e_0_68"/>
          <p:cNvSpPr txBox="1"/>
          <p:nvPr/>
        </p:nvSpPr>
        <p:spPr>
          <a:xfrm>
            <a:off x="6465725" y="2499025"/>
            <a:ext cx="2155200" cy="1693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Now, our value can be bigger or smaller than the population value. </a:t>
            </a:r>
            <a:r>
              <a:rPr b="1" i="0" lang="en" sz="1400" u="none" cap="none" strike="noStrike">
                <a:solidFill>
                  <a:srgbClr val="FF0000"/>
                </a:solidFill>
                <a:latin typeface="Arial"/>
                <a:ea typeface="Arial"/>
                <a:cs typeface="Arial"/>
                <a:sym typeface="Arial"/>
              </a:rPr>
              <a:t>Therefore, the “rejection region” has to be shared at both sides!</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0" name="Shape 470"/>
        <p:cNvGrpSpPr/>
        <p:nvPr/>
      </p:nvGrpSpPr>
      <p:grpSpPr>
        <a:xfrm>
          <a:off x="0" y="0"/>
          <a:ext cx="0" cy="0"/>
          <a:chOff x="0" y="0"/>
          <a:chExt cx="0" cy="0"/>
        </a:xfrm>
      </p:grpSpPr>
      <p:sp>
        <p:nvSpPr>
          <p:cNvPr id="471" name="Google Shape;471;gcda1d9886e_0_52"/>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TWO SIDED TEST</a:t>
            </a:r>
            <a:endParaRPr b="0" i="0" sz="2100" u="none" cap="none" strike="noStrike">
              <a:solidFill>
                <a:srgbClr val="2DC5FA"/>
              </a:solidFill>
              <a:latin typeface="Montserrat"/>
              <a:ea typeface="Montserrat"/>
              <a:cs typeface="Montserrat"/>
              <a:sym typeface="Montserrat"/>
            </a:endParaRPr>
          </a:p>
        </p:txBody>
      </p:sp>
      <p:sp>
        <p:nvSpPr>
          <p:cNvPr id="472" name="Google Shape;472;gcda1d9886e_0_52"/>
          <p:cNvSpPr txBox="1"/>
          <p:nvPr/>
        </p:nvSpPr>
        <p:spPr>
          <a:xfrm>
            <a:off x="707225" y="1140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latin typeface="Roboto"/>
                <a:ea typeface="Roboto"/>
                <a:cs typeface="Roboto"/>
                <a:sym typeface="Roboto"/>
              </a:rPr>
              <a:t>Step 5: Calculate the test statistic based on the given information: </a:t>
            </a:r>
            <a:endParaRPr b="0" i="0" sz="900" u="none" cap="none" strike="noStrike">
              <a:solidFill>
                <a:srgbClr val="172B4D"/>
              </a:solidFill>
              <a:highlight>
                <a:srgbClr val="F4F5F7"/>
              </a:highlight>
              <a:latin typeface="Roboto Mono"/>
              <a:ea typeface="Roboto Mono"/>
              <a:cs typeface="Roboto Mono"/>
              <a:sym typeface="Roboto Mono"/>
            </a:endParaRPr>
          </a:p>
          <a:p>
            <a:pPr indent="0" lvl="0" marL="0" marR="0" rtl="0" algn="l">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800"/>
              </a:spcBef>
              <a:spcAft>
                <a:spcPts val="0"/>
              </a:spcAft>
              <a:buClr>
                <a:srgbClr val="000000"/>
              </a:buClr>
              <a:buSzPts val="1250"/>
              <a:buFont typeface="Arial"/>
              <a:buNone/>
            </a:pPr>
            <a:r>
              <a:t/>
            </a:r>
            <a:endParaRPr b="0" i="0" sz="125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
        <p:nvSpPr>
          <p:cNvPr id="473" name="Google Shape;473;gcda1d9886e_0_52"/>
          <p:cNvSpPr/>
          <p:nvPr/>
        </p:nvSpPr>
        <p:spPr>
          <a:xfrm>
            <a:off x="3359300" y="1832775"/>
            <a:ext cx="3285550" cy="17385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cda1d9886e_0_52"/>
          <p:cNvSpPr txBox="1"/>
          <p:nvPr/>
        </p:nvSpPr>
        <p:spPr>
          <a:xfrm>
            <a:off x="4097900" y="2392750"/>
            <a:ext cx="206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Is the statistic within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acceptable region? </a:t>
            </a:r>
            <a:endParaRPr b="0" i="0" sz="1400" u="none" cap="none" strike="noStrike">
              <a:solidFill>
                <a:srgbClr val="000000"/>
              </a:solidFill>
              <a:latin typeface="Arial"/>
              <a:ea typeface="Arial"/>
              <a:cs typeface="Arial"/>
              <a:sym typeface="Arial"/>
            </a:endParaRPr>
          </a:p>
        </p:txBody>
      </p:sp>
      <p:cxnSp>
        <p:nvCxnSpPr>
          <p:cNvPr id="475" name="Google Shape;475;gcda1d9886e_0_52"/>
          <p:cNvCxnSpPr>
            <a:stCxn id="473" idx="1"/>
          </p:cNvCxnSpPr>
          <p:nvPr/>
        </p:nvCxnSpPr>
        <p:spPr>
          <a:xfrm flipH="1">
            <a:off x="2227400" y="2702038"/>
            <a:ext cx="1131900" cy="9000"/>
          </a:xfrm>
          <a:prstGeom prst="straightConnector1">
            <a:avLst/>
          </a:prstGeom>
          <a:noFill/>
          <a:ln cap="flat" cmpd="sng" w="28575">
            <a:solidFill>
              <a:schemeClr val="dk2"/>
            </a:solidFill>
            <a:prstDash val="solid"/>
            <a:round/>
            <a:headEnd len="sm" w="sm" type="none"/>
            <a:tailEnd len="sm" w="sm" type="none"/>
          </a:ln>
        </p:spPr>
      </p:cxnSp>
      <p:cxnSp>
        <p:nvCxnSpPr>
          <p:cNvPr id="476" name="Google Shape;476;gcda1d9886e_0_52"/>
          <p:cNvCxnSpPr/>
          <p:nvPr/>
        </p:nvCxnSpPr>
        <p:spPr>
          <a:xfrm>
            <a:off x="2239925" y="2787100"/>
            <a:ext cx="12300" cy="1214700"/>
          </a:xfrm>
          <a:prstGeom prst="straightConnector1">
            <a:avLst/>
          </a:prstGeom>
          <a:noFill/>
          <a:ln cap="flat" cmpd="sng" w="28575">
            <a:solidFill>
              <a:schemeClr val="dk2"/>
            </a:solidFill>
            <a:prstDash val="solid"/>
            <a:round/>
            <a:headEnd len="sm" w="sm" type="none"/>
            <a:tailEnd len="med" w="med" type="triangle"/>
          </a:ln>
        </p:spPr>
      </p:cxnSp>
      <p:cxnSp>
        <p:nvCxnSpPr>
          <p:cNvPr id="477" name="Google Shape;477;gcda1d9886e_0_52"/>
          <p:cNvCxnSpPr/>
          <p:nvPr/>
        </p:nvCxnSpPr>
        <p:spPr>
          <a:xfrm flipH="1">
            <a:off x="6644850" y="2696038"/>
            <a:ext cx="1131900" cy="9000"/>
          </a:xfrm>
          <a:prstGeom prst="straightConnector1">
            <a:avLst/>
          </a:prstGeom>
          <a:noFill/>
          <a:ln cap="flat" cmpd="sng" w="28575">
            <a:solidFill>
              <a:schemeClr val="dk2"/>
            </a:solidFill>
            <a:prstDash val="solid"/>
            <a:round/>
            <a:headEnd len="sm" w="sm" type="none"/>
            <a:tailEnd len="sm" w="sm" type="none"/>
          </a:ln>
        </p:spPr>
      </p:cxnSp>
      <p:cxnSp>
        <p:nvCxnSpPr>
          <p:cNvPr id="478" name="Google Shape;478;gcda1d9886e_0_52"/>
          <p:cNvCxnSpPr/>
          <p:nvPr/>
        </p:nvCxnSpPr>
        <p:spPr>
          <a:xfrm>
            <a:off x="7776750" y="2710900"/>
            <a:ext cx="12300" cy="1214700"/>
          </a:xfrm>
          <a:prstGeom prst="straightConnector1">
            <a:avLst/>
          </a:prstGeom>
          <a:noFill/>
          <a:ln cap="flat" cmpd="sng" w="28575">
            <a:solidFill>
              <a:schemeClr val="dk2"/>
            </a:solidFill>
            <a:prstDash val="solid"/>
            <a:round/>
            <a:headEnd len="sm" w="sm" type="none"/>
            <a:tailEnd len="med" w="med" type="triangle"/>
          </a:ln>
        </p:spPr>
      </p:cxnSp>
      <p:sp>
        <p:nvSpPr>
          <p:cNvPr id="479" name="Google Shape;479;gcda1d9886e_0_52"/>
          <p:cNvSpPr txBox="1"/>
          <p:nvPr/>
        </p:nvSpPr>
        <p:spPr>
          <a:xfrm>
            <a:off x="1117125" y="4037050"/>
            <a:ext cx="243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93C47D"/>
                </a:solidFill>
                <a:latin typeface="Arial"/>
                <a:ea typeface="Arial"/>
                <a:cs typeface="Arial"/>
                <a:sym typeface="Arial"/>
              </a:rPr>
              <a:t>Accept </a:t>
            </a:r>
            <a:r>
              <a:rPr b="1" i="0" lang="en" sz="1400" u="none" cap="none" strike="noStrike">
                <a:solidFill>
                  <a:srgbClr val="000000"/>
                </a:solidFill>
                <a:latin typeface="Arial"/>
                <a:ea typeface="Arial"/>
                <a:cs typeface="Arial"/>
                <a:sym typeface="Arial"/>
              </a:rPr>
              <a:t>Ho</a:t>
            </a:r>
            <a:r>
              <a:rPr b="0" i="0" lang="en" sz="1400" u="none" cap="none" strike="noStrike">
                <a:solidFill>
                  <a:srgbClr val="000000"/>
                </a:solidFill>
                <a:latin typeface="Arial"/>
                <a:ea typeface="Arial"/>
                <a:cs typeface="Arial"/>
                <a:sym typeface="Arial"/>
              </a:rPr>
              <a:t> (null hypothesis)</a:t>
            </a:r>
            <a:endParaRPr b="0" i="0" sz="1400" u="none" cap="none" strike="noStrike">
              <a:solidFill>
                <a:srgbClr val="000000"/>
              </a:solidFill>
              <a:latin typeface="Arial"/>
              <a:ea typeface="Arial"/>
              <a:cs typeface="Arial"/>
              <a:sym typeface="Arial"/>
            </a:endParaRPr>
          </a:p>
        </p:txBody>
      </p:sp>
      <p:sp>
        <p:nvSpPr>
          <p:cNvPr id="480" name="Google Shape;480;gcda1d9886e_0_52"/>
          <p:cNvSpPr txBox="1"/>
          <p:nvPr/>
        </p:nvSpPr>
        <p:spPr>
          <a:xfrm>
            <a:off x="6276675" y="4090300"/>
            <a:ext cx="243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FF0000"/>
                </a:solidFill>
                <a:latin typeface="Arial"/>
                <a:ea typeface="Arial"/>
                <a:cs typeface="Arial"/>
                <a:sym typeface="Arial"/>
              </a:rPr>
              <a:t>Reject</a:t>
            </a:r>
            <a:r>
              <a:rPr b="0" i="0" lang="en" sz="1400" u="none" cap="none" strike="noStrike">
                <a:solidFill>
                  <a:srgbClr val="000000"/>
                </a:solidFill>
                <a:latin typeface="Arial"/>
                <a:ea typeface="Arial"/>
                <a:cs typeface="Arial"/>
                <a:sym typeface="Arial"/>
              </a:rPr>
              <a:t> Ho (null hypothesis)</a:t>
            </a:r>
            <a:endParaRPr b="0" i="0" sz="1400" u="none" cap="none" strike="noStrike">
              <a:solidFill>
                <a:srgbClr val="000000"/>
              </a:solidFill>
              <a:latin typeface="Arial"/>
              <a:ea typeface="Arial"/>
              <a:cs typeface="Arial"/>
              <a:sym typeface="Arial"/>
            </a:endParaRPr>
          </a:p>
        </p:txBody>
      </p:sp>
      <p:sp>
        <p:nvSpPr>
          <p:cNvPr id="481" name="Google Shape;481;gcda1d9886e_0_52"/>
          <p:cNvSpPr txBox="1"/>
          <p:nvPr/>
        </p:nvSpPr>
        <p:spPr>
          <a:xfrm>
            <a:off x="2620475" y="2146300"/>
            <a:ext cx="5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Yes</a:t>
            </a:r>
            <a:endParaRPr b="0" i="0" sz="1400" u="none" cap="none" strike="noStrike">
              <a:solidFill>
                <a:srgbClr val="000000"/>
              </a:solidFill>
              <a:latin typeface="Arial"/>
              <a:ea typeface="Arial"/>
              <a:cs typeface="Arial"/>
              <a:sym typeface="Arial"/>
            </a:endParaRPr>
          </a:p>
        </p:txBody>
      </p:sp>
      <p:sp>
        <p:nvSpPr>
          <p:cNvPr id="482" name="Google Shape;482;gcda1d9886e_0_52"/>
          <p:cNvSpPr txBox="1"/>
          <p:nvPr/>
        </p:nvSpPr>
        <p:spPr>
          <a:xfrm>
            <a:off x="6954900" y="2200200"/>
            <a:ext cx="51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a:t>
            </a:r>
            <a:endParaRPr b="0" i="0" sz="1400" u="none" cap="none" strike="noStrike">
              <a:solidFill>
                <a:srgbClr val="000000"/>
              </a:solidFill>
              <a:latin typeface="Arial"/>
              <a:ea typeface="Arial"/>
              <a:cs typeface="Arial"/>
              <a:sym typeface="Arial"/>
            </a:endParaRPr>
          </a:p>
        </p:txBody>
      </p:sp>
      <p:pic>
        <p:nvPicPr>
          <p:cNvPr id="483" name="Google Shape;483;gcda1d9886e_0_52"/>
          <p:cNvPicPr preferRelativeResize="0"/>
          <p:nvPr/>
        </p:nvPicPr>
        <p:blipFill rotWithShape="1">
          <a:blip r:embed="rId4">
            <a:alphaModFix/>
          </a:blip>
          <a:srcRect b="0" l="0" r="0" t="0"/>
          <a:stretch/>
        </p:blipFill>
        <p:spPr>
          <a:xfrm>
            <a:off x="707225" y="1652475"/>
            <a:ext cx="1686225" cy="546638"/>
          </a:xfrm>
          <a:prstGeom prst="rect">
            <a:avLst/>
          </a:prstGeom>
          <a:noFill/>
          <a:ln>
            <a:noFill/>
          </a:ln>
        </p:spPr>
      </p:pic>
      <p:sp>
        <p:nvSpPr>
          <p:cNvPr id="484" name="Google Shape;484;gcda1d9886e_0_52"/>
          <p:cNvSpPr txBox="1"/>
          <p:nvPr/>
        </p:nvSpPr>
        <p:spPr>
          <a:xfrm>
            <a:off x="384675" y="2354150"/>
            <a:ext cx="20772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If you don’t have the population standard deviation, use the corrected sample standard deviation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8" name="Shape 488"/>
        <p:cNvGrpSpPr/>
        <p:nvPr/>
      </p:nvGrpSpPr>
      <p:grpSpPr>
        <a:xfrm>
          <a:off x="0" y="0"/>
          <a:ext cx="0" cy="0"/>
          <a:chOff x="0" y="0"/>
          <a:chExt cx="0" cy="0"/>
        </a:xfrm>
      </p:grpSpPr>
      <p:sp>
        <p:nvSpPr>
          <p:cNvPr id="489" name="Google Shape;489;gcda1d9886e_0_141"/>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TWO SIDED TEST</a:t>
            </a:r>
            <a:endParaRPr b="0" i="0" sz="2100" u="none" cap="none" strike="noStrike">
              <a:solidFill>
                <a:srgbClr val="2DC5FA"/>
              </a:solidFill>
              <a:latin typeface="Montserrat"/>
              <a:ea typeface="Montserrat"/>
              <a:cs typeface="Montserrat"/>
              <a:sym typeface="Montserrat"/>
            </a:endParaRPr>
          </a:p>
        </p:txBody>
      </p:sp>
      <p:sp>
        <p:nvSpPr>
          <p:cNvPr id="490" name="Google Shape;490;gcda1d9886e_0_141"/>
          <p:cNvSpPr txBox="1"/>
          <p:nvPr/>
        </p:nvSpPr>
        <p:spPr>
          <a:xfrm>
            <a:off x="631025" y="1064425"/>
            <a:ext cx="7758000" cy="3537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In our case: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Where is located the critical value of the t-student distribution with 24 degrees of freedom and an area of 0.95? -&gt; tc = 2.06</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a:t>
            </a:r>
            <a:r>
              <a:rPr b="0" i="0" lang="en" sz="1500" u="none" cap="none" strike="noStrike">
                <a:solidFill>
                  <a:srgbClr val="172B4D"/>
                </a:solidFill>
                <a:highlight>
                  <a:schemeClr val="lt1"/>
                </a:highlight>
                <a:latin typeface="Roboto"/>
                <a:ea typeface="Roboto"/>
                <a:cs typeface="Roboto"/>
                <a:sym typeface="Roboto"/>
              </a:rPr>
              <a:t>tc = +-</a:t>
            </a:r>
            <a:r>
              <a:rPr b="1" i="0" lang="en" sz="1500" u="none" cap="none" strike="noStrike">
                <a:solidFill>
                  <a:srgbClr val="6AA84F"/>
                </a:solidFill>
                <a:highlight>
                  <a:schemeClr val="lt1"/>
                </a:highlight>
                <a:latin typeface="Roboto"/>
                <a:ea typeface="Roboto"/>
                <a:cs typeface="Roboto"/>
                <a:sym typeface="Roboto"/>
              </a:rPr>
              <a:t>scipy.stats.t.ppf</a:t>
            </a:r>
            <a:r>
              <a:rPr b="0" i="0" lang="en" sz="1500" u="none" cap="none" strike="noStrike">
                <a:solidFill>
                  <a:srgbClr val="172B4D"/>
                </a:solidFill>
                <a:highlight>
                  <a:schemeClr val="lt1"/>
                </a:highlight>
                <a:latin typeface="Roboto"/>
                <a:ea typeface="Roboto"/>
                <a:cs typeface="Roboto"/>
                <a:sym typeface="Roboto"/>
              </a:rPr>
              <a:t>(1-(0.05/2)=0.975,df=24)</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Now, tc = -2.06 &lt; -1.75 = t-&gt; </a:t>
            </a:r>
            <a:r>
              <a:rPr b="1" i="0" lang="en" sz="1500" u="none" cap="none" strike="noStrike">
                <a:solidFill>
                  <a:srgbClr val="FF0000"/>
                </a:solidFill>
                <a:highlight>
                  <a:srgbClr val="FFFFFF"/>
                </a:highlight>
                <a:latin typeface="Roboto"/>
                <a:ea typeface="Roboto"/>
                <a:cs typeface="Roboto"/>
                <a:sym typeface="Roboto"/>
              </a:rPr>
              <a:t>accept null hypothesis</a:t>
            </a:r>
            <a:endParaRPr b="1" i="0" sz="1500" u="none" cap="none" strike="noStrike">
              <a:solidFill>
                <a:srgbClr val="FF0000"/>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1" i="0" lang="en" sz="1500" u="none" cap="none" strike="noStrike">
                <a:solidFill>
                  <a:srgbClr val="172B4D"/>
                </a:solidFill>
                <a:highlight>
                  <a:srgbClr val="FFFFFF"/>
                </a:highlight>
                <a:latin typeface="Roboto"/>
                <a:ea typeface="Roboto"/>
                <a:cs typeface="Roboto"/>
                <a:sym typeface="Roboto"/>
              </a:rPr>
              <a:t>Children have the mentioned average weight.</a:t>
            </a:r>
            <a:endParaRPr b="1"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91" name="Google Shape;491;gcda1d9886e_0_141"/>
          <p:cNvPicPr preferRelativeResize="0"/>
          <p:nvPr/>
        </p:nvPicPr>
        <p:blipFill rotWithShape="1">
          <a:blip r:embed="rId4">
            <a:alphaModFix/>
          </a:blip>
          <a:srcRect b="0" l="0" r="0" t="0"/>
          <a:stretch/>
        </p:blipFill>
        <p:spPr>
          <a:xfrm>
            <a:off x="2529775" y="1020900"/>
            <a:ext cx="2266950" cy="523875"/>
          </a:xfrm>
          <a:prstGeom prst="rect">
            <a:avLst/>
          </a:prstGeom>
          <a:noFill/>
          <a:ln>
            <a:noFill/>
          </a:ln>
        </p:spPr>
      </p:pic>
      <p:pic>
        <p:nvPicPr>
          <p:cNvPr id="492" name="Google Shape;492;gcda1d9886e_0_141"/>
          <p:cNvPicPr preferRelativeResize="0"/>
          <p:nvPr/>
        </p:nvPicPr>
        <p:blipFill rotWithShape="1">
          <a:blip r:embed="rId5">
            <a:alphaModFix/>
          </a:blip>
          <a:srcRect b="0" l="0" r="0" t="0"/>
          <a:stretch/>
        </p:blipFill>
        <p:spPr>
          <a:xfrm>
            <a:off x="5598225" y="2400300"/>
            <a:ext cx="2990798" cy="2106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gcda1d9886e_0_15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TWO TAILED TEST</a:t>
            </a:r>
            <a:endParaRPr b="0" i="0" sz="2100" u="none" cap="none" strike="noStrike">
              <a:solidFill>
                <a:srgbClr val="2DC5FA"/>
              </a:solidFill>
              <a:latin typeface="Montserrat"/>
              <a:ea typeface="Montserrat"/>
              <a:cs typeface="Montserrat"/>
              <a:sym typeface="Montserrat"/>
            </a:endParaRPr>
          </a:p>
        </p:txBody>
      </p:sp>
      <p:sp>
        <p:nvSpPr>
          <p:cNvPr id="498" name="Google Shape;498;gcda1d9886e_0_15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36550" lvl="0" marL="457200" marR="0" rtl="0" algn="just">
              <a:lnSpc>
                <a:spcPct val="115000"/>
              </a:lnSpc>
              <a:spcBef>
                <a:spcPts val="180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Boys of a certain age are </a:t>
            </a:r>
            <a:r>
              <a:rPr b="1" i="0" lang="en" sz="1700" u="none" cap="none" strike="noStrike">
                <a:solidFill>
                  <a:srgbClr val="172B4D"/>
                </a:solidFill>
                <a:highlight>
                  <a:srgbClr val="FFFFFF"/>
                </a:highlight>
                <a:latin typeface="Roboto"/>
                <a:ea typeface="Roboto"/>
                <a:cs typeface="Roboto"/>
                <a:sym typeface="Roboto"/>
              </a:rPr>
              <a:t>known</a:t>
            </a:r>
            <a:r>
              <a:rPr b="0" i="0" lang="en" sz="1700" u="none" cap="none" strike="noStrike">
                <a:solidFill>
                  <a:srgbClr val="172B4D"/>
                </a:solidFill>
                <a:highlight>
                  <a:srgbClr val="FFFFFF"/>
                </a:highlight>
                <a:latin typeface="Roboto"/>
                <a:ea typeface="Roboto"/>
                <a:cs typeface="Roboto"/>
                <a:sym typeface="Roboto"/>
              </a:rPr>
              <a:t> to have a </a:t>
            </a:r>
            <a:r>
              <a:rPr b="1" i="0" lang="en" sz="1700" u="none" cap="none" strike="noStrike">
                <a:solidFill>
                  <a:srgbClr val="172B4D"/>
                </a:solidFill>
                <a:highlight>
                  <a:srgbClr val="FFFFFF"/>
                </a:highlight>
                <a:latin typeface="Roboto"/>
                <a:ea typeface="Roboto"/>
                <a:cs typeface="Roboto"/>
                <a:sym typeface="Roboto"/>
              </a:rPr>
              <a:t>mean weight</a:t>
            </a:r>
            <a:r>
              <a:rPr b="0" i="0" lang="en" sz="1700" u="none" cap="none" strike="noStrike">
                <a:solidFill>
                  <a:srgbClr val="172B4D"/>
                </a:solidFill>
                <a:highlight>
                  <a:srgbClr val="FFFFFF"/>
                </a:highlight>
                <a:latin typeface="Roboto"/>
                <a:ea typeface="Roboto"/>
                <a:cs typeface="Roboto"/>
                <a:sym typeface="Roboto"/>
              </a:rPr>
              <a:t> of </a:t>
            </a:r>
            <a:r>
              <a:rPr b="1" i="0" lang="en" sz="1700" u="none" cap="none" strike="noStrike">
                <a:solidFill>
                  <a:srgbClr val="172B4D"/>
                </a:solidFill>
                <a:highlight>
                  <a:srgbClr val="FFFFFF"/>
                </a:highlight>
                <a:latin typeface="Roboto"/>
                <a:ea typeface="Roboto"/>
                <a:cs typeface="Roboto"/>
                <a:sym typeface="Roboto"/>
              </a:rPr>
              <a:t>μ</a:t>
            </a:r>
            <a:r>
              <a:rPr b="0" i="0" lang="en" sz="1700" u="none" cap="none" strike="noStrike">
                <a:solidFill>
                  <a:srgbClr val="172B4D"/>
                </a:solidFill>
                <a:highlight>
                  <a:srgbClr val="FFFFFF"/>
                </a:highlight>
                <a:latin typeface="Roboto"/>
                <a:ea typeface="Roboto"/>
                <a:cs typeface="Roboto"/>
                <a:sym typeface="Roboto"/>
              </a:rPr>
              <a:t> = 85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A complaint is made that the boys living in a municipal children's home are </a:t>
            </a:r>
            <a:r>
              <a:rPr b="1" i="0" lang="en" sz="1700" u="none" cap="none" strike="noStrike">
                <a:solidFill>
                  <a:srgbClr val="172B4D"/>
                </a:solidFill>
                <a:highlight>
                  <a:srgbClr val="FFFFFF"/>
                </a:highlight>
                <a:latin typeface="Roboto"/>
                <a:ea typeface="Roboto"/>
                <a:cs typeface="Roboto"/>
                <a:sym typeface="Roboto"/>
              </a:rPr>
              <a:t>underfeed. (</a:t>
            </a:r>
            <a:r>
              <a:rPr b="1" i="0" lang="en" sz="1700" u="none" cap="none" strike="noStrike">
                <a:solidFill>
                  <a:srgbClr val="172B4D"/>
                </a:solidFill>
                <a:highlight>
                  <a:schemeClr val="lt1"/>
                </a:highlight>
                <a:latin typeface="Roboto"/>
                <a:ea typeface="Roboto"/>
                <a:cs typeface="Roboto"/>
                <a:sym typeface="Roboto"/>
              </a:rPr>
              <a:t>μ</a:t>
            </a:r>
            <a:r>
              <a:rPr b="1" i="0" lang="en" sz="1700" u="none" cap="none" strike="noStrike">
                <a:solidFill>
                  <a:srgbClr val="172B4D"/>
                </a:solidFill>
                <a:highlight>
                  <a:srgbClr val="FFFFFF"/>
                </a:highlight>
                <a:latin typeface="Roboto"/>
                <a:ea typeface="Roboto"/>
                <a:cs typeface="Roboto"/>
                <a:sym typeface="Roboto"/>
              </a:rPr>
              <a:t> != 85 pounds)</a:t>
            </a:r>
            <a:endParaRPr b="1"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Now we pick a bigger sample of </a:t>
            </a:r>
            <a:r>
              <a:rPr b="1" i="0" lang="en" sz="1700" u="none" cap="none" strike="noStrike">
                <a:solidFill>
                  <a:srgbClr val="FF0000"/>
                </a:solidFill>
                <a:highlight>
                  <a:srgbClr val="FFFFFF"/>
                </a:highlight>
                <a:latin typeface="Roboto"/>
                <a:ea typeface="Roboto"/>
                <a:cs typeface="Roboto"/>
                <a:sym typeface="Roboto"/>
              </a:rPr>
              <a:t>n = 50</a:t>
            </a:r>
            <a:r>
              <a:rPr b="0" i="0" lang="en" sz="1700" u="none" cap="none" strike="noStrike">
                <a:solidFill>
                  <a:srgbClr val="172B4D"/>
                </a:solidFill>
                <a:highlight>
                  <a:srgbClr val="FFFFFF"/>
                </a:highlight>
                <a:latin typeface="Roboto"/>
                <a:ea typeface="Roboto"/>
                <a:cs typeface="Roboto"/>
                <a:sym typeface="Roboto"/>
              </a:rPr>
              <a:t> boys (of the same age) are weighed and found to have a </a:t>
            </a:r>
            <a:r>
              <a:rPr b="1" i="0" lang="en" sz="1700" u="none" cap="none" strike="noStrike">
                <a:solidFill>
                  <a:srgbClr val="172B4D"/>
                </a:solidFill>
                <a:highlight>
                  <a:srgbClr val="FFFFFF"/>
                </a:highlight>
                <a:latin typeface="Roboto"/>
                <a:ea typeface="Roboto"/>
                <a:cs typeface="Roboto"/>
                <a:sym typeface="Roboto"/>
              </a:rPr>
              <a:t>sample mean</a:t>
            </a:r>
            <a:r>
              <a:rPr b="0" i="0" lang="en" sz="1700" u="none" cap="none" strike="noStrike">
                <a:solidFill>
                  <a:srgbClr val="172B4D"/>
                </a:solidFill>
                <a:highlight>
                  <a:srgbClr val="FFFFFF"/>
                </a:highlight>
                <a:latin typeface="Roboto"/>
                <a:ea typeface="Roboto"/>
                <a:cs typeface="Roboto"/>
                <a:sym typeface="Roboto"/>
              </a:rPr>
              <a:t> weight of 80.94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It is known that the </a:t>
            </a:r>
            <a:r>
              <a:rPr b="1" i="0" lang="en" sz="1700" u="none" cap="none" strike="noStrike">
                <a:solidFill>
                  <a:srgbClr val="172B4D"/>
                </a:solidFill>
                <a:highlight>
                  <a:srgbClr val="FFFFFF"/>
                </a:highlight>
                <a:latin typeface="Roboto"/>
                <a:ea typeface="Roboto"/>
                <a:cs typeface="Roboto"/>
                <a:sym typeface="Roboto"/>
              </a:rPr>
              <a:t>population standard deviation σ</a:t>
            </a:r>
            <a:r>
              <a:rPr b="0" i="0" lang="en" sz="1700" u="none" cap="none" strike="noStrike">
                <a:solidFill>
                  <a:srgbClr val="172B4D"/>
                </a:solidFill>
                <a:highlight>
                  <a:srgbClr val="FFFFFF"/>
                </a:highlight>
                <a:latin typeface="Roboto"/>
                <a:ea typeface="Roboto"/>
                <a:cs typeface="Roboto"/>
                <a:sym typeface="Roboto"/>
              </a:rPr>
              <a:t> is 11.6 pounds </a:t>
            </a:r>
            <a:endParaRPr b="0" i="0" sz="1700" u="none" cap="none" strike="noStrike">
              <a:solidFill>
                <a:srgbClr val="172B4D"/>
              </a:solidFill>
              <a:highlight>
                <a:srgbClr val="FFFFFF"/>
              </a:highlight>
              <a:latin typeface="Roboto"/>
              <a:ea typeface="Roboto"/>
              <a:cs typeface="Roboto"/>
              <a:sym typeface="Roboto"/>
            </a:endParaRPr>
          </a:p>
          <a:p>
            <a:pPr indent="-336550" lvl="0" marL="457200" marR="0" rtl="0" algn="just">
              <a:lnSpc>
                <a:spcPct val="115000"/>
              </a:lnSpc>
              <a:spcBef>
                <a:spcPts val="0"/>
              </a:spcBef>
              <a:spcAft>
                <a:spcPts val="0"/>
              </a:spcAft>
              <a:buClr>
                <a:srgbClr val="172B4D"/>
              </a:buClr>
              <a:buSzPts val="1700"/>
              <a:buFont typeface="Roboto"/>
              <a:buChar char="●"/>
            </a:pPr>
            <a:r>
              <a:rPr b="0" i="0" lang="en" sz="1700" u="none" cap="none" strike="noStrike">
                <a:solidFill>
                  <a:srgbClr val="172B4D"/>
                </a:solidFill>
                <a:highlight>
                  <a:srgbClr val="FFFFFF"/>
                </a:highlight>
                <a:latin typeface="Roboto"/>
                <a:ea typeface="Roboto"/>
                <a:cs typeface="Roboto"/>
                <a:sym typeface="Roboto"/>
              </a:rPr>
              <a:t>Based on the available data, what should be concluded concerning the complaint?</a:t>
            </a:r>
            <a:endParaRPr b="0" i="0" sz="17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499" name="Google Shape;499;gcda1d9886e_0_150"/>
          <p:cNvPicPr preferRelativeResize="0"/>
          <p:nvPr/>
        </p:nvPicPr>
        <p:blipFill rotWithShape="1">
          <a:blip r:embed="rId4">
            <a:alphaModFix/>
          </a:blip>
          <a:srcRect b="0" l="0" r="0" t="0"/>
          <a:stretch/>
        </p:blipFill>
        <p:spPr>
          <a:xfrm>
            <a:off x="1202400" y="4249450"/>
            <a:ext cx="2238375" cy="219075"/>
          </a:xfrm>
          <a:prstGeom prst="rect">
            <a:avLst/>
          </a:prstGeom>
          <a:noFill/>
          <a:ln>
            <a:noFill/>
          </a:ln>
        </p:spPr>
      </p:pic>
      <p:pic>
        <p:nvPicPr>
          <p:cNvPr id="500" name="Google Shape;500;gcda1d9886e_0_150"/>
          <p:cNvPicPr preferRelativeResize="0"/>
          <p:nvPr/>
        </p:nvPicPr>
        <p:blipFill rotWithShape="1">
          <a:blip r:embed="rId5">
            <a:alphaModFix/>
          </a:blip>
          <a:srcRect b="0" l="0" r="0" t="0"/>
          <a:stretch/>
        </p:blipFill>
        <p:spPr>
          <a:xfrm>
            <a:off x="4159525" y="4249450"/>
            <a:ext cx="2324100" cy="219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4" name="Shape 504"/>
        <p:cNvGrpSpPr/>
        <p:nvPr/>
      </p:nvGrpSpPr>
      <p:grpSpPr>
        <a:xfrm>
          <a:off x="0" y="0"/>
          <a:ext cx="0" cy="0"/>
          <a:chOff x="0" y="0"/>
          <a:chExt cx="0" cy="0"/>
        </a:xfrm>
      </p:grpSpPr>
      <p:sp>
        <p:nvSpPr>
          <p:cNvPr id="505" name="Google Shape;505;gcda1d9886e_0_157"/>
          <p:cNvSpPr txBox="1"/>
          <p:nvPr/>
        </p:nvSpPr>
        <p:spPr>
          <a:xfrm>
            <a:off x="585600" y="528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 ONE SAMPLE, ONE SIDED TEST</a:t>
            </a:r>
            <a:endParaRPr b="0" i="0" sz="2100" u="none" cap="none" strike="noStrike">
              <a:solidFill>
                <a:srgbClr val="2DC5FA"/>
              </a:solidFill>
              <a:latin typeface="Montserrat"/>
              <a:ea typeface="Montserrat"/>
              <a:cs typeface="Montserrat"/>
              <a:sym typeface="Montserrat"/>
            </a:endParaRPr>
          </a:p>
        </p:txBody>
      </p:sp>
      <p:sp>
        <p:nvSpPr>
          <p:cNvPr id="506" name="Google Shape;506;gcda1d9886e_0_157"/>
          <p:cNvSpPr txBox="1"/>
          <p:nvPr/>
        </p:nvSpPr>
        <p:spPr>
          <a:xfrm>
            <a:off x="631025" y="1064425"/>
            <a:ext cx="7758000" cy="29469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In our case: </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Where is located the critical value of the </a:t>
            </a:r>
            <a:r>
              <a:rPr b="1" i="0" lang="en" sz="1500" u="none" cap="none" strike="noStrike">
                <a:solidFill>
                  <a:srgbClr val="FF0000"/>
                </a:solidFill>
                <a:highlight>
                  <a:srgbClr val="FFFFFF"/>
                </a:highlight>
                <a:latin typeface="Roboto"/>
                <a:ea typeface="Roboto"/>
                <a:cs typeface="Roboto"/>
                <a:sym typeface="Roboto"/>
              </a:rPr>
              <a:t>normal distribution</a:t>
            </a:r>
            <a:r>
              <a:rPr b="0" i="0" lang="en" sz="1500" u="none" cap="none" strike="noStrike">
                <a:solidFill>
                  <a:srgbClr val="172B4D"/>
                </a:solidFill>
                <a:highlight>
                  <a:srgbClr val="FFFFFF"/>
                </a:highlight>
                <a:latin typeface="Roboto"/>
                <a:ea typeface="Roboto"/>
                <a:cs typeface="Roboto"/>
                <a:sym typeface="Roboto"/>
              </a:rPr>
              <a:t> with an area of 0.95? -&gt; zc = 1.96</a:t>
            </a:r>
            <a:endParaRPr b="0"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15000"/>
              </a:lnSpc>
              <a:spcBef>
                <a:spcPts val="900"/>
              </a:spcBef>
              <a:spcAft>
                <a:spcPts val="0"/>
              </a:spcAft>
              <a:buClr>
                <a:srgbClr val="000000"/>
              </a:buClr>
              <a:buSzPts val="1500"/>
              <a:buFont typeface="Arial"/>
              <a:buNone/>
            </a:pPr>
            <a:r>
              <a:rPr b="0" i="0" lang="en" sz="1500" u="none" cap="none" strike="noStrike">
                <a:solidFill>
                  <a:srgbClr val="172B4D"/>
                </a:solidFill>
                <a:highlight>
                  <a:srgbClr val="FFFFFF"/>
                </a:highlight>
                <a:latin typeface="Roboto"/>
                <a:ea typeface="Roboto"/>
                <a:cs typeface="Roboto"/>
                <a:sym typeface="Roboto"/>
              </a:rPr>
              <a:t>	</a:t>
            </a:r>
            <a:r>
              <a:rPr b="0" i="0" lang="en" sz="1500" u="none" cap="none" strike="noStrike">
                <a:solidFill>
                  <a:srgbClr val="172B4D"/>
                </a:solidFill>
                <a:highlight>
                  <a:schemeClr val="lt1"/>
                </a:highlight>
                <a:latin typeface="Roboto"/>
                <a:ea typeface="Roboto"/>
                <a:cs typeface="Roboto"/>
                <a:sym typeface="Roboto"/>
              </a:rPr>
              <a:t>zc = +-</a:t>
            </a:r>
            <a:r>
              <a:rPr b="1" i="0" lang="en" sz="1500" u="none" cap="none" strike="noStrike">
                <a:solidFill>
                  <a:srgbClr val="6AA84F"/>
                </a:solidFill>
                <a:highlight>
                  <a:schemeClr val="lt1"/>
                </a:highlight>
                <a:latin typeface="Roboto"/>
                <a:ea typeface="Roboto"/>
                <a:cs typeface="Roboto"/>
                <a:sym typeface="Roboto"/>
              </a:rPr>
              <a:t>scipy.stats.</a:t>
            </a:r>
            <a:r>
              <a:rPr b="1" i="0" lang="en" sz="1500" u="none" cap="none" strike="noStrike">
                <a:solidFill>
                  <a:srgbClr val="FF0000"/>
                </a:solidFill>
                <a:highlight>
                  <a:schemeClr val="lt1"/>
                </a:highlight>
                <a:latin typeface="Roboto"/>
                <a:ea typeface="Roboto"/>
                <a:cs typeface="Roboto"/>
                <a:sym typeface="Roboto"/>
              </a:rPr>
              <a:t>norm</a:t>
            </a:r>
            <a:r>
              <a:rPr b="1" i="0" lang="en" sz="1500" u="none" cap="none" strike="noStrike">
                <a:solidFill>
                  <a:srgbClr val="6AA84F"/>
                </a:solidFill>
                <a:highlight>
                  <a:schemeClr val="lt1"/>
                </a:highlight>
                <a:latin typeface="Roboto"/>
                <a:ea typeface="Roboto"/>
                <a:cs typeface="Roboto"/>
                <a:sym typeface="Roboto"/>
              </a:rPr>
              <a:t>.ppf</a:t>
            </a:r>
            <a:r>
              <a:rPr b="0" i="0" lang="en" sz="1500" u="none" cap="none" strike="noStrike">
                <a:solidFill>
                  <a:srgbClr val="172B4D"/>
                </a:solidFill>
                <a:highlight>
                  <a:schemeClr val="lt1"/>
                </a:highlight>
                <a:latin typeface="Roboto"/>
                <a:ea typeface="Roboto"/>
                <a:cs typeface="Roboto"/>
                <a:sym typeface="Roboto"/>
              </a:rPr>
              <a:t>(1-(0.05/2)=0.975)</a:t>
            </a:r>
            <a:endParaRPr b="0" i="0" sz="15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15000"/>
              </a:lnSpc>
              <a:spcBef>
                <a:spcPts val="900"/>
              </a:spcBef>
              <a:spcAft>
                <a:spcPts val="0"/>
              </a:spcAft>
              <a:buClr>
                <a:srgbClr val="172B4D"/>
              </a:buClr>
              <a:buSzPts val="1500"/>
              <a:buFont typeface="Roboto"/>
              <a:buChar char="●"/>
            </a:pPr>
            <a:r>
              <a:rPr b="0" i="0" lang="en" sz="1500" u="none" cap="none" strike="noStrike">
                <a:solidFill>
                  <a:srgbClr val="172B4D"/>
                </a:solidFill>
                <a:highlight>
                  <a:srgbClr val="FFFFFF"/>
                </a:highlight>
                <a:latin typeface="Roboto"/>
                <a:ea typeface="Roboto"/>
                <a:cs typeface="Roboto"/>
                <a:sym typeface="Roboto"/>
              </a:rPr>
              <a:t>Now Zc = -1.96 &gt; Z= - 2.47 -&gt; reject null hypothesis</a:t>
            </a:r>
            <a:endParaRPr b="0" i="0" sz="1500" u="none" cap="none" strike="noStrike">
              <a:solidFill>
                <a:srgbClr val="172B4D"/>
              </a:solidFill>
              <a:highlight>
                <a:srgbClr val="FFFFFF"/>
              </a:highlight>
              <a:latin typeface="Roboto"/>
              <a:ea typeface="Roboto"/>
              <a:cs typeface="Roboto"/>
              <a:sym typeface="Roboto"/>
            </a:endParaRPr>
          </a:p>
          <a:p>
            <a:pPr indent="0" lvl="0" marL="0" marR="0" rtl="0" algn="just">
              <a:lnSpc>
                <a:spcPct val="115000"/>
              </a:lnSpc>
              <a:spcBef>
                <a:spcPts val="1800"/>
              </a:spcBef>
              <a:spcAft>
                <a:spcPts val="0"/>
              </a:spcAft>
              <a:buClr>
                <a:srgbClr val="000000"/>
              </a:buClr>
              <a:buSzPts val="1700"/>
              <a:buFont typeface="Arial"/>
              <a:buNone/>
            </a:pPr>
            <a:r>
              <a:t/>
            </a:r>
            <a:endParaRPr b="0" i="0" sz="1700" u="none" cap="none" strike="noStrike">
              <a:solidFill>
                <a:srgbClr val="172B4D"/>
              </a:solidFill>
              <a:highlight>
                <a:srgbClr val="FFFFFF"/>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1" i="0" lang="en" sz="1500" u="none" cap="none" strike="noStrike">
                <a:solidFill>
                  <a:srgbClr val="172B4D"/>
                </a:solidFill>
                <a:highlight>
                  <a:srgbClr val="FFFFFF"/>
                </a:highlight>
                <a:latin typeface="Roboto"/>
                <a:ea typeface="Roboto"/>
                <a:cs typeface="Roboto"/>
                <a:sym typeface="Roboto"/>
              </a:rPr>
              <a:t>Children don’t have the mentioned weight.</a:t>
            </a:r>
            <a:endParaRPr b="1" i="0" sz="15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4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pic>
        <p:nvPicPr>
          <p:cNvPr id="507" name="Google Shape;507;gcda1d9886e_0_157"/>
          <p:cNvPicPr preferRelativeResize="0"/>
          <p:nvPr/>
        </p:nvPicPr>
        <p:blipFill rotWithShape="1">
          <a:blip r:embed="rId4">
            <a:alphaModFix/>
          </a:blip>
          <a:srcRect b="0" l="0" r="0" t="0"/>
          <a:stretch/>
        </p:blipFill>
        <p:spPr>
          <a:xfrm>
            <a:off x="2335400" y="1064425"/>
            <a:ext cx="2011028" cy="447800"/>
          </a:xfrm>
          <a:prstGeom prst="rect">
            <a:avLst/>
          </a:prstGeom>
          <a:noFill/>
          <a:ln>
            <a:noFill/>
          </a:ln>
        </p:spPr>
      </p:pic>
      <p:pic>
        <p:nvPicPr>
          <p:cNvPr id="508" name="Google Shape;508;gcda1d9886e_0_157"/>
          <p:cNvPicPr preferRelativeResize="0"/>
          <p:nvPr/>
        </p:nvPicPr>
        <p:blipFill rotWithShape="1">
          <a:blip r:embed="rId5">
            <a:alphaModFix/>
          </a:blip>
          <a:srcRect b="0" l="0" r="0" t="0"/>
          <a:stretch/>
        </p:blipFill>
        <p:spPr>
          <a:xfrm>
            <a:off x="5493275" y="2400300"/>
            <a:ext cx="3161345" cy="2226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gd30bd54de6_0_1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NULL HYPOTHESIS:</a:t>
            </a:r>
            <a:endParaRPr b="0" i="0" sz="2100" u="none" cap="none" strike="noStrike">
              <a:solidFill>
                <a:srgbClr val="2DC5FA"/>
              </a:solidFill>
              <a:latin typeface="Montserrat"/>
              <a:ea typeface="Montserrat"/>
              <a:cs typeface="Montserrat"/>
              <a:sym typeface="Montserrat"/>
            </a:endParaRPr>
          </a:p>
        </p:txBody>
      </p:sp>
      <p:sp>
        <p:nvSpPr>
          <p:cNvPr id="245" name="Google Shape;245;gd30bd54de6_0_18"/>
          <p:cNvSpPr txBox="1"/>
          <p:nvPr/>
        </p:nvSpPr>
        <p:spPr>
          <a:xfrm>
            <a:off x="732150" y="1620700"/>
            <a:ext cx="7758000" cy="25443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The H0 hypothesis is the basic assumption the we want to validate/reject.</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Is one of the two mutually exclusive theories about the population properties.</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The H0 depends on the test. Every kind of test has a different H0.</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gd30bd54de6_0_2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ALTERNATE HYPOTHESIS:</a:t>
            </a:r>
            <a:endParaRPr b="0" i="0" sz="2100" u="none" cap="none" strike="noStrike">
              <a:solidFill>
                <a:srgbClr val="2DC5FA"/>
              </a:solidFill>
              <a:latin typeface="Montserrat"/>
              <a:ea typeface="Montserrat"/>
              <a:cs typeface="Montserrat"/>
              <a:sym typeface="Montserrat"/>
            </a:endParaRPr>
          </a:p>
        </p:txBody>
      </p:sp>
      <p:sp>
        <p:nvSpPr>
          <p:cNvPr id="251" name="Google Shape;251;gd30bd54de6_0_23"/>
          <p:cNvSpPr txBox="1"/>
          <p:nvPr/>
        </p:nvSpPr>
        <p:spPr>
          <a:xfrm>
            <a:off x="707225" y="2283625"/>
            <a:ext cx="7758000" cy="818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H1: the opposite of the null hypothesis.</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gd30bd54de6_0_8"/>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CONFIDENCE AND SIGNIFICANCE LEVEL:</a:t>
            </a:r>
            <a:endParaRPr b="0" i="0" sz="2100" u="none" cap="none" strike="noStrike">
              <a:solidFill>
                <a:srgbClr val="2DC5FA"/>
              </a:solidFill>
              <a:latin typeface="Montserrat"/>
              <a:ea typeface="Montserrat"/>
              <a:cs typeface="Montserrat"/>
              <a:sym typeface="Montserrat"/>
            </a:endParaRPr>
          </a:p>
        </p:txBody>
      </p:sp>
      <p:sp>
        <p:nvSpPr>
          <p:cNvPr id="257" name="Google Shape;257;gd30bd54de6_0_8"/>
          <p:cNvSpPr txBox="1"/>
          <p:nvPr/>
        </p:nvSpPr>
        <p:spPr>
          <a:xfrm>
            <a:off x="693000" y="1620700"/>
            <a:ext cx="7758000" cy="24546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172B4D"/>
              </a:buClr>
              <a:buSzPts val="1500"/>
              <a:buFont typeface="Roboto"/>
              <a:buChar char="●"/>
            </a:pPr>
            <a:r>
              <a:rPr b="1" i="0" lang="en" sz="1500" u="none" cap="none" strike="noStrike">
                <a:solidFill>
                  <a:srgbClr val="172B4D"/>
                </a:solidFill>
                <a:highlight>
                  <a:schemeClr val="lt1"/>
                </a:highlight>
                <a:latin typeface="Roboto"/>
                <a:ea typeface="Roboto"/>
                <a:cs typeface="Roboto"/>
                <a:sym typeface="Roboto"/>
              </a:rPr>
              <a:t>Significance level ( α ):</a:t>
            </a:r>
            <a:r>
              <a:rPr b="0" i="0" lang="en" sz="1500" u="none" cap="none" strike="noStrike">
                <a:solidFill>
                  <a:srgbClr val="172B4D"/>
                </a:solidFill>
                <a:highlight>
                  <a:schemeClr val="lt1"/>
                </a:highlight>
                <a:latin typeface="Roboto"/>
                <a:ea typeface="Roboto"/>
                <a:cs typeface="Roboto"/>
                <a:sym typeface="Roboto"/>
              </a:rPr>
              <a:t> How strong has to be the sample evidence  to conclude that there null hypothesis can be rejected.</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chemeClr val="lt1"/>
                </a:highlight>
                <a:latin typeface="Roboto"/>
                <a:ea typeface="Roboto"/>
                <a:cs typeface="Roboto"/>
                <a:sym typeface="Roboto"/>
              </a:rPr>
              <a:t>Ex: in a criminal court, the null hypothesis is:</a:t>
            </a:r>
            <a:endParaRPr b="0" i="0" sz="1500" u="none" cap="none" strike="noStrike">
              <a:solidFill>
                <a:srgbClr val="172B4D"/>
              </a:solidFill>
              <a:highlight>
                <a:schemeClr val="lt1"/>
              </a:highlight>
              <a:latin typeface="Roboto"/>
              <a:ea typeface="Roboto"/>
              <a:cs typeface="Roboto"/>
              <a:sym typeface="Roboto"/>
            </a:endParaRPr>
          </a:p>
          <a:p>
            <a:pPr indent="457200" lvl="0" marL="914400" marR="0" rtl="0" algn="l">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chemeClr val="lt1"/>
                </a:highlight>
                <a:latin typeface="Roboto"/>
                <a:ea typeface="Roboto"/>
                <a:cs typeface="Roboto"/>
                <a:sym typeface="Roboto"/>
              </a:rPr>
              <a:t>H0:  the accused is innocent unless (police finds strong enough evidences to reject the null hypothesis)</a:t>
            </a:r>
            <a:endParaRPr b="0" i="0" sz="1500" u="none" cap="none" strike="noStrike">
              <a:solidFill>
                <a:srgbClr val="172B4D"/>
              </a:solidFill>
              <a:highlight>
                <a:schemeClr val="lt1"/>
              </a:highlight>
              <a:latin typeface="Roboto"/>
              <a:ea typeface="Roboto"/>
              <a:cs typeface="Roboto"/>
              <a:sym typeface="Roboto"/>
            </a:endParaRPr>
          </a:p>
          <a:p>
            <a:pPr indent="457200" lvl="0" marL="914400" marR="0" rtl="0" algn="l">
              <a:lnSpc>
                <a:spcPct val="100000"/>
              </a:lnSpc>
              <a:spcBef>
                <a:spcPts val="0"/>
              </a:spcBef>
              <a:spcAft>
                <a:spcPts val="0"/>
              </a:spcAft>
              <a:buClr>
                <a:srgbClr val="000000"/>
              </a:buClr>
              <a:buSzPts val="1500"/>
              <a:buFont typeface="Arial"/>
              <a:buNone/>
            </a:pPr>
            <a:r>
              <a:rPr b="0" i="0" lang="en" sz="1500" u="none" cap="none" strike="noStrike">
                <a:solidFill>
                  <a:srgbClr val="172B4D"/>
                </a:solidFill>
                <a:highlight>
                  <a:schemeClr val="lt1"/>
                </a:highlight>
                <a:latin typeface="Roboto"/>
                <a:ea typeface="Roboto"/>
                <a:cs typeface="Roboto"/>
                <a:sym typeface="Roboto"/>
              </a:rPr>
              <a:t>H1: the accused is guilty.</a:t>
            </a:r>
            <a:endParaRPr b="0" i="0" sz="1500" u="none" cap="none" strike="noStrike">
              <a:solidFill>
                <a:srgbClr val="172B4D"/>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1" i="0" lang="en" sz="1500" u="none" cap="none" strike="noStrike">
                <a:solidFill>
                  <a:srgbClr val="172B4D"/>
                </a:solidFill>
                <a:highlight>
                  <a:schemeClr val="lt1"/>
                </a:highlight>
                <a:latin typeface="Roboto"/>
                <a:ea typeface="Roboto"/>
                <a:cs typeface="Roboto"/>
                <a:sym typeface="Roboto"/>
              </a:rPr>
              <a:t>Confidence level ( 1 - α  ): </a:t>
            </a:r>
            <a:r>
              <a:rPr b="0" i="0" lang="en" sz="1500" u="none" cap="none" strike="noStrike">
                <a:solidFill>
                  <a:srgbClr val="172B4D"/>
                </a:solidFill>
                <a:highlight>
                  <a:schemeClr val="lt1"/>
                </a:highlight>
                <a:latin typeface="Roboto"/>
                <a:ea typeface="Roboto"/>
                <a:cs typeface="Roboto"/>
                <a:sym typeface="Roboto"/>
              </a:rPr>
              <a:t>Likelihood of finding a value as extreme as the one we have.</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gb7f74356df_0_23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WAYS TO CONDUCT A STATISTICAL TEST:</a:t>
            </a:r>
            <a:endParaRPr b="0" i="0" sz="2100" u="none" cap="none" strike="noStrike">
              <a:solidFill>
                <a:srgbClr val="2DC5FA"/>
              </a:solidFill>
              <a:latin typeface="Montserrat"/>
              <a:ea typeface="Montserrat"/>
              <a:cs typeface="Montserrat"/>
              <a:sym typeface="Montserrat"/>
            </a:endParaRPr>
          </a:p>
        </p:txBody>
      </p:sp>
      <p:sp>
        <p:nvSpPr>
          <p:cNvPr id="263" name="Google Shape;263;gb7f74356df_0_236"/>
          <p:cNvSpPr txBox="1"/>
          <p:nvPr/>
        </p:nvSpPr>
        <p:spPr>
          <a:xfrm>
            <a:off x="693000" y="1620700"/>
            <a:ext cx="7758000" cy="261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There are two ways to conduct an statistical test:</a:t>
            </a:r>
            <a:endParaRPr b="0" i="0" sz="18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chemeClr val="lt1"/>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Computing the </a:t>
            </a:r>
            <a:r>
              <a:rPr b="1" i="0" lang="en" sz="1800" u="none" cap="none" strike="noStrike">
                <a:solidFill>
                  <a:srgbClr val="6AA84F"/>
                </a:solidFill>
                <a:highlight>
                  <a:schemeClr val="lt1"/>
                </a:highlight>
                <a:latin typeface="Roboto"/>
                <a:ea typeface="Roboto"/>
                <a:cs typeface="Roboto"/>
                <a:sym typeface="Roboto"/>
              </a:rPr>
              <a:t>test statistic</a:t>
            </a:r>
            <a:r>
              <a:rPr b="0" i="0" lang="en" sz="1800" u="none" cap="none" strike="noStrike">
                <a:solidFill>
                  <a:srgbClr val="172B4D"/>
                </a:solidFill>
                <a:highlight>
                  <a:schemeClr val="lt1"/>
                </a:highlight>
                <a:latin typeface="Roboto"/>
                <a:ea typeface="Roboto"/>
                <a:cs typeface="Roboto"/>
                <a:sym typeface="Roboto"/>
              </a:rPr>
              <a:t> from our sample and comparing it against the </a:t>
            </a:r>
            <a:r>
              <a:rPr b="1" i="0" lang="en" sz="1800" u="none" cap="none" strike="noStrike">
                <a:solidFill>
                  <a:srgbClr val="FF0000"/>
                </a:solidFill>
                <a:highlight>
                  <a:schemeClr val="lt1"/>
                </a:highlight>
                <a:latin typeface="Roboto"/>
                <a:ea typeface="Roboto"/>
                <a:cs typeface="Roboto"/>
                <a:sym typeface="Roboto"/>
              </a:rPr>
              <a:t>critical value/s</a:t>
            </a:r>
            <a:r>
              <a:rPr b="0" i="0" lang="en" sz="1800" u="none" cap="none" strike="noStrike">
                <a:solidFill>
                  <a:srgbClr val="172B4D"/>
                </a:solidFill>
                <a:highlight>
                  <a:schemeClr val="lt1"/>
                </a:highlight>
                <a:latin typeface="Roboto"/>
                <a:ea typeface="Roboto"/>
                <a:cs typeface="Roboto"/>
                <a:sym typeface="Roboto"/>
              </a:rPr>
              <a:t> corresponding to the given </a:t>
            </a:r>
            <a:r>
              <a:rPr b="1" lang="en" sz="1800">
                <a:solidFill>
                  <a:srgbClr val="FF0000"/>
                </a:solidFill>
                <a:highlight>
                  <a:schemeClr val="lt1"/>
                </a:highlight>
                <a:latin typeface="Roboto"/>
                <a:ea typeface="Roboto"/>
                <a:cs typeface="Roboto"/>
                <a:sym typeface="Roboto"/>
              </a:rPr>
              <a:t>significance </a:t>
            </a:r>
            <a:r>
              <a:rPr b="1" i="0" lang="en" sz="1800" u="none" cap="none" strike="noStrike">
                <a:solidFill>
                  <a:srgbClr val="FF0000"/>
                </a:solidFill>
                <a:highlight>
                  <a:schemeClr val="lt1"/>
                </a:highlight>
                <a:latin typeface="Roboto"/>
                <a:ea typeface="Roboto"/>
                <a:cs typeface="Roboto"/>
                <a:sym typeface="Roboto"/>
              </a:rPr>
              <a:t>level.</a:t>
            </a:r>
            <a:endParaRPr b="1" i="0" sz="1800" u="none" cap="none" strike="noStrike">
              <a:solidFill>
                <a:srgbClr val="FF0000"/>
              </a:solidFill>
              <a:highlight>
                <a:schemeClr val="lt1"/>
              </a:highlight>
              <a:latin typeface="Roboto"/>
              <a:ea typeface="Roboto"/>
              <a:cs typeface="Roboto"/>
              <a:sym typeface="Roboto"/>
            </a:endParaRPr>
          </a:p>
          <a:p>
            <a:pPr indent="0" lvl="0" marL="9144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highlight>
                <a:schemeClr val="lt1"/>
              </a:highlight>
              <a:latin typeface="Roboto"/>
              <a:ea typeface="Roboto"/>
              <a:cs typeface="Roboto"/>
              <a:sym typeface="Roboto"/>
            </a:endParaRPr>
          </a:p>
          <a:p>
            <a:pPr indent="-342900" lvl="1" marL="9144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Comparing the </a:t>
            </a:r>
            <a:r>
              <a:rPr b="1" i="0" lang="en" sz="1800" u="none" cap="none" strike="noStrike">
                <a:solidFill>
                  <a:srgbClr val="6AA84F"/>
                </a:solidFill>
                <a:highlight>
                  <a:schemeClr val="lt1"/>
                </a:highlight>
                <a:latin typeface="Roboto"/>
                <a:ea typeface="Roboto"/>
                <a:cs typeface="Roboto"/>
                <a:sym typeface="Roboto"/>
              </a:rPr>
              <a:t>p-value</a:t>
            </a:r>
            <a:r>
              <a:rPr b="0" i="0" lang="en" sz="1800" u="none" cap="none" strike="noStrike">
                <a:solidFill>
                  <a:srgbClr val="172B4D"/>
                </a:solidFill>
                <a:highlight>
                  <a:schemeClr val="lt1"/>
                </a:highlight>
                <a:latin typeface="Roboto"/>
                <a:ea typeface="Roboto"/>
                <a:cs typeface="Roboto"/>
                <a:sym typeface="Roboto"/>
              </a:rPr>
              <a:t> (area) from our sample and comparing it against the </a:t>
            </a:r>
            <a:r>
              <a:rPr b="1" i="0" lang="en" sz="1800" u="none" cap="none" strike="noStrike">
                <a:solidFill>
                  <a:srgbClr val="FF0000"/>
                </a:solidFill>
                <a:highlight>
                  <a:schemeClr val="lt1"/>
                </a:highlight>
                <a:latin typeface="Roboto"/>
                <a:ea typeface="Roboto"/>
                <a:cs typeface="Roboto"/>
                <a:sym typeface="Roboto"/>
              </a:rPr>
              <a:t>significance level</a:t>
            </a:r>
            <a:r>
              <a:rPr b="0" i="0" lang="en" sz="1800" u="none" cap="none" strike="noStrike">
                <a:solidFill>
                  <a:srgbClr val="172B4D"/>
                </a:solidFill>
                <a:highlight>
                  <a:schemeClr val="lt1"/>
                </a:highlight>
                <a:latin typeface="Roboto"/>
                <a:ea typeface="Roboto"/>
                <a:cs typeface="Roboto"/>
                <a:sym typeface="Roboto"/>
              </a:rPr>
              <a:t> (maximum area)</a:t>
            </a:r>
            <a:endParaRPr b="0" i="0" sz="18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gb7f74356df_0_231"/>
          <p:cNvSpPr txBox="1"/>
          <p:nvPr/>
        </p:nvSpPr>
        <p:spPr>
          <a:xfrm>
            <a:off x="585600" y="7570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HYPOTHESIS TESTING STEPS: USING THE TEST STATISTIC:</a:t>
            </a:r>
            <a:endParaRPr b="0" i="0" sz="2100" u="none" cap="none" strike="noStrike">
              <a:solidFill>
                <a:srgbClr val="2DC5FA"/>
              </a:solidFill>
              <a:latin typeface="Montserrat"/>
              <a:ea typeface="Montserrat"/>
              <a:cs typeface="Montserrat"/>
              <a:sym typeface="Montserrat"/>
            </a:endParaRPr>
          </a:p>
        </p:txBody>
      </p:sp>
      <p:sp>
        <p:nvSpPr>
          <p:cNvPr id="269" name="Google Shape;269;gb7f74356df_0_231"/>
          <p:cNvSpPr txBox="1"/>
          <p:nvPr/>
        </p:nvSpPr>
        <p:spPr>
          <a:xfrm>
            <a:off x="693000" y="1620700"/>
            <a:ext cx="7758000" cy="2612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Fix the </a:t>
            </a:r>
            <a:r>
              <a:rPr b="1" i="0" lang="en" sz="1800" u="none" cap="none" strike="noStrike">
                <a:solidFill>
                  <a:srgbClr val="6AA84F"/>
                </a:solidFill>
                <a:highlight>
                  <a:schemeClr val="lt1"/>
                </a:highlight>
                <a:latin typeface="Roboto"/>
                <a:ea typeface="Roboto"/>
                <a:cs typeface="Roboto"/>
                <a:sym typeface="Roboto"/>
              </a:rPr>
              <a:t>confidence level/significance level</a:t>
            </a:r>
            <a:r>
              <a:rPr b="0" i="0" lang="en" sz="1800" u="none" cap="none" strike="noStrike">
                <a:solidFill>
                  <a:srgbClr val="172B4D"/>
                </a:solidFill>
                <a:highlight>
                  <a:schemeClr val="lt1"/>
                </a:highlight>
                <a:latin typeface="Roboto"/>
                <a:ea typeface="Roboto"/>
                <a:cs typeface="Roboto"/>
                <a:sym typeface="Roboto"/>
              </a:rPr>
              <a:t>.</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Compute the </a:t>
            </a:r>
            <a:r>
              <a:rPr b="1" i="0" lang="en" sz="1800" u="none" cap="none" strike="noStrike">
                <a:solidFill>
                  <a:srgbClr val="FF9900"/>
                </a:solidFill>
                <a:highlight>
                  <a:schemeClr val="lt1"/>
                </a:highlight>
                <a:latin typeface="Roboto"/>
                <a:ea typeface="Roboto"/>
                <a:cs typeface="Roboto"/>
                <a:sym typeface="Roboto"/>
              </a:rPr>
              <a:t>test statistic</a:t>
            </a:r>
            <a:r>
              <a:rPr b="0" i="0" lang="en" sz="1800" u="none" cap="none" strike="noStrike">
                <a:solidFill>
                  <a:srgbClr val="172B4D"/>
                </a:solidFill>
                <a:highlight>
                  <a:schemeClr val="lt1"/>
                </a:highlight>
                <a:latin typeface="Roboto"/>
                <a:ea typeface="Roboto"/>
                <a:cs typeface="Roboto"/>
                <a:sym typeface="Roboto"/>
              </a:rPr>
              <a:t>.</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Compute the </a:t>
            </a:r>
            <a:r>
              <a:rPr b="1" i="0" lang="en" sz="1800" u="none" cap="none" strike="noStrike">
                <a:solidFill>
                  <a:srgbClr val="FF0000"/>
                </a:solidFill>
                <a:highlight>
                  <a:schemeClr val="lt1"/>
                </a:highlight>
                <a:latin typeface="Roboto"/>
                <a:ea typeface="Roboto"/>
                <a:cs typeface="Roboto"/>
                <a:sym typeface="Roboto"/>
              </a:rPr>
              <a:t>critical value/s</a:t>
            </a:r>
            <a:r>
              <a:rPr b="0" i="0" lang="en" sz="1800" u="none" cap="none" strike="noStrike">
                <a:solidFill>
                  <a:srgbClr val="172B4D"/>
                </a:solidFill>
                <a:highlight>
                  <a:schemeClr val="lt1"/>
                </a:highlight>
                <a:latin typeface="Roboto"/>
                <a:ea typeface="Roboto"/>
                <a:cs typeface="Roboto"/>
                <a:sym typeface="Roboto"/>
              </a:rPr>
              <a:t> of the test’s distribution.</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Compare the </a:t>
            </a:r>
            <a:r>
              <a:rPr b="1" i="0" lang="en" sz="1800" u="none" cap="none" strike="noStrike">
                <a:solidFill>
                  <a:srgbClr val="FF9900"/>
                </a:solidFill>
                <a:highlight>
                  <a:schemeClr val="lt1"/>
                </a:highlight>
                <a:latin typeface="Roboto"/>
                <a:ea typeface="Roboto"/>
                <a:cs typeface="Roboto"/>
                <a:sym typeface="Roboto"/>
              </a:rPr>
              <a:t>test statistic</a:t>
            </a:r>
            <a:r>
              <a:rPr b="0" i="0" lang="en" sz="1800" u="none" cap="none" strike="noStrike">
                <a:solidFill>
                  <a:srgbClr val="172B4D"/>
                </a:solidFill>
                <a:highlight>
                  <a:schemeClr val="lt1"/>
                </a:highlight>
                <a:latin typeface="Roboto"/>
                <a:ea typeface="Roboto"/>
                <a:cs typeface="Roboto"/>
                <a:sym typeface="Roboto"/>
              </a:rPr>
              <a:t> against the </a:t>
            </a:r>
            <a:r>
              <a:rPr b="1" i="0" lang="en" sz="1800" u="none" cap="none" strike="noStrike">
                <a:solidFill>
                  <a:srgbClr val="FF0000"/>
                </a:solidFill>
                <a:highlight>
                  <a:schemeClr val="lt1"/>
                </a:highlight>
                <a:latin typeface="Roboto"/>
                <a:ea typeface="Roboto"/>
                <a:cs typeface="Roboto"/>
                <a:sym typeface="Roboto"/>
              </a:rPr>
              <a:t>critical value/s</a:t>
            </a:r>
            <a:r>
              <a:rPr b="0" i="0" lang="en" sz="1800" u="none" cap="none" strike="noStrike">
                <a:solidFill>
                  <a:srgbClr val="172B4D"/>
                </a:solidFill>
                <a:highlight>
                  <a:schemeClr val="lt1"/>
                </a:highlight>
                <a:latin typeface="Roboto"/>
                <a:ea typeface="Roboto"/>
                <a:cs typeface="Roboto"/>
                <a:sym typeface="Roboto"/>
              </a:rPr>
              <a:t>.</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If the </a:t>
            </a:r>
            <a:r>
              <a:rPr b="1" i="0" lang="en" sz="1800" u="none" cap="none" strike="noStrike">
                <a:solidFill>
                  <a:srgbClr val="FF9900"/>
                </a:solidFill>
                <a:highlight>
                  <a:schemeClr val="lt1"/>
                </a:highlight>
                <a:latin typeface="Roboto"/>
                <a:ea typeface="Roboto"/>
                <a:cs typeface="Roboto"/>
                <a:sym typeface="Roboto"/>
              </a:rPr>
              <a:t>test statistic</a:t>
            </a:r>
            <a:r>
              <a:rPr b="0" i="0" lang="en" sz="1800" u="none" cap="none" strike="noStrike">
                <a:solidFill>
                  <a:srgbClr val="172B4D"/>
                </a:solidFill>
                <a:highlight>
                  <a:schemeClr val="lt1"/>
                </a:highlight>
                <a:latin typeface="Roboto"/>
                <a:ea typeface="Roboto"/>
                <a:cs typeface="Roboto"/>
                <a:sym typeface="Roboto"/>
              </a:rPr>
              <a:t> is in the </a:t>
            </a:r>
            <a:r>
              <a:rPr b="1" i="0" lang="en" sz="1800" u="none" cap="none" strike="noStrike">
                <a:solidFill>
                  <a:srgbClr val="6AA84F"/>
                </a:solidFill>
                <a:highlight>
                  <a:schemeClr val="lt1"/>
                </a:highlight>
                <a:latin typeface="Roboto"/>
                <a:ea typeface="Roboto"/>
                <a:cs typeface="Roboto"/>
                <a:sym typeface="Roboto"/>
              </a:rPr>
              <a:t>allowed region,</a:t>
            </a:r>
            <a:r>
              <a:rPr b="0" i="0" lang="en" sz="1800" u="none" cap="none" strike="noStrike">
                <a:solidFill>
                  <a:srgbClr val="172B4D"/>
                </a:solidFill>
                <a:highlight>
                  <a:schemeClr val="lt1"/>
                </a:highlight>
                <a:latin typeface="Roboto"/>
                <a:ea typeface="Roboto"/>
                <a:cs typeface="Roboto"/>
                <a:sym typeface="Roboto"/>
              </a:rPr>
              <a:t> (the size of allowed region is determined by the confidence level, whereas the location of rejection region is determined by the alternate hypotheses) accept the null hypothesis, otherwise reject the it.</a:t>
            </a:r>
            <a:endParaRPr b="0" i="0" sz="1800" u="none" cap="none" strike="noStrike">
              <a:solidFill>
                <a:srgbClr val="172B4D"/>
              </a:solidFill>
              <a:highlight>
                <a:schemeClr val="lt1"/>
              </a:highlight>
              <a:latin typeface="Roboto"/>
              <a:ea typeface="Roboto"/>
              <a:cs typeface="Roboto"/>
              <a:sym typeface="Roboto"/>
            </a:endParaRPr>
          </a:p>
          <a:p>
            <a:pPr indent="-342900" lvl="0" marL="457200" marR="0" rtl="0" algn="l">
              <a:lnSpc>
                <a:spcPct val="100000"/>
              </a:lnSpc>
              <a:spcBef>
                <a:spcPts val="0"/>
              </a:spcBef>
              <a:spcAft>
                <a:spcPts val="0"/>
              </a:spcAft>
              <a:buClr>
                <a:srgbClr val="172B4D"/>
              </a:buClr>
              <a:buSzPts val="1800"/>
              <a:buFont typeface="Roboto"/>
              <a:buChar char="●"/>
            </a:pPr>
            <a:r>
              <a:rPr b="0" i="0" lang="en" sz="1800" u="none" cap="none" strike="noStrike">
                <a:solidFill>
                  <a:srgbClr val="172B4D"/>
                </a:solidFill>
                <a:highlight>
                  <a:schemeClr val="lt1"/>
                </a:highlight>
                <a:latin typeface="Roboto"/>
                <a:ea typeface="Roboto"/>
                <a:cs typeface="Roboto"/>
                <a:sym typeface="Roboto"/>
              </a:rPr>
              <a:t>The </a:t>
            </a:r>
            <a:r>
              <a:rPr b="1" i="0" lang="en" sz="1800" u="none" cap="none" strike="noStrike">
                <a:solidFill>
                  <a:srgbClr val="6AA84F"/>
                </a:solidFill>
                <a:highlight>
                  <a:schemeClr val="lt1"/>
                </a:highlight>
                <a:latin typeface="Roboto"/>
                <a:ea typeface="Roboto"/>
                <a:cs typeface="Roboto"/>
                <a:sym typeface="Roboto"/>
              </a:rPr>
              <a:t>allowed region </a:t>
            </a:r>
            <a:r>
              <a:rPr b="0" i="0" lang="en" sz="1800" u="none" cap="none" strike="noStrike">
                <a:solidFill>
                  <a:srgbClr val="172B4D"/>
                </a:solidFill>
                <a:highlight>
                  <a:schemeClr val="lt1"/>
                </a:highlight>
                <a:latin typeface="Roboto"/>
                <a:ea typeface="Roboto"/>
                <a:cs typeface="Roboto"/>
                <a:sym typeface="Roboto"/>
              </a:rPr>
              <a:t>depends on the type of test.</a:t>
            </a:r>
            <a:endParaRPr b="0" i="0" sz="18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gd30bd54de6_0_13"/>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HYPOTHESIS TESTING USING THE  P-VALUE:</a:t>
            </a:r>
            <a:endParaRPr b="0" i="0" sz="2100" u="none" cap="none" strike="noStrike">
              <a:solidFill>
                <a:srgbClr val="2DC5FA"/>
              </a:solidFill>
              <a:latin typeface="Montserrat"/>
              <a:ea typeface="Montserrat"/>
              <a:cs typeface="Montserrat"/>
              <a:sym typeface="Montserrat"/>
            </a:endParaRPr>
          </a:p>
        </p:txBody>
      </p:sp>
      <p:sp>
        <p:nvSpPr>
          <p:cNvPr id="275" name="Google Shape;275;gd30bd54de6_0_13"/>
          <p:cNvSpPr txBox="1"/>
          <p:nvPr/>
        </p:nvSpPr>
        <p:spPr>
          <a:xfrm>
            <a:off x="693000" y="1581600"/>
            <a:ext cx="7758000" cy="8187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00000"/>
              </a:lnSpc>
              <a:spcBef>
                <a:spcPts val="0"/>
              </a:spcBef>
              <a:spcAft>
                <a:spcPts val="0"/>
              </a:spcAft>
              <a:buClr>
                <a:srgbClr val="172B4D"/>
              </a:buClr>
              <a:buSzPts val="1500"/>
              <a:buFont typeface="Roboto"/>
              <a:buChar char="●"/>
            </a:pPr>
            <a:r>
              <a:rPr b="1" i="0" lang="en" sz="1500" u="none" cap="none" strike="noStrike">
                <a:solidFill>
                  <a:srgbClr val="172B4D"/>
                </a:solidFill>
                <a:highlight>
                  <a:schemeClr val="lt1"/>
                </a:highlight>
                <a:latin typeface="Roboto"/>
                <a:ea typeface="Roboto"/>
                <a:cs typeface="Roboto"/>
                <a:sym typeface="Roboto"/>
              </a:rPr>
              <a:t>P-VALUE = P( D | HO ) = </a:t>
            </a:r>
            <a:r>
              <a:rPr b="0" i="0" lang="en" sz="1500" u="none" cap="none" strike="noStrike">
                <a:solidFill>
                  <a:srgbClr val="172B4D"/>
                </a:solidFill>
                <a:highlight>
                  <a:schemeClr val="lt1"/>
                </a:highlight>
                <a:latin typeface="Roboto"/>
                <a:ea typeface="Roboto"/>
                <a:cs typeface="Roboto"/>
                <a:sym typeface="Roboto"/>
              </a:rPr>
              <a:t>What is the probability to obtain our data,  </a:t>
            </a:r>
            <a:r>
              <a:rPr lang="en" sz="1500">
                <a:solidFill>
                  <a:srgbClr val="172B4D"/>
                </a:solidFill>
                <a:highlight>
                  <a:schemeClr val="lt1"/>
                </a:highlight>
                <a:latin typeface="Roboto"/>
                <a:ea typeface="Roboto"/>
                <a:cs typeface="Roboto"/>
                <a:sym typeface="Roboto"/>
              </a:rPr>
              <a:t>when</a:t>
            </a:r>
            <a:r>
              <a:rPr b="0" i="0" lang="en" sz="1500" u="none" cap="none" strike="noStrike">
                <a:solidFill>
                  <a:srgbClr val="172B4D"/>
                </a:solidFill>
                <a:highlight>
                  <a:schemeClr val="lt1"/>
                </a:highlight>
                <a:latin typeface="Roboto"/>
                <a:ea typeface="Roboto"/>
                <a:cs typeface="Roboto"/>
                <a:sym typeface="Roboto"/>
              </a:rPr>
              <a:t> the null hypothesis is True.</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Set your </a:t>
            </a:r>
            <a:r>
              <a:rPr b="1" i="0" lang="en" sz="1500" u="none" cap="none" strike="noStrike">
                <a:solidFill>
                  <a:srgbClr val="6AA84F"/>
                </a:solidFill>
                <a:highlight>
                  <a:schemeClr val="lt1"/>
                </a:highlight>
                <a:latin typeface="Roboto"/>
                <a:ea typeface="Roboto"/>
                <a:cs typeface="Roboto"/>
                <a:sym typeface="Roboto"/>
              </a:rPr>
              <a:t>significance level.</a:t>
            </a:r>
            <a:endParaRPr b="1" i="0" sz="1500" u="none" cap="none" strike="noStrike">
              <a:solidFill>
                <a:srgbClr val="6AA84F"/>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Get your p-value.</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323850" lvl="0" marL="4572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Compare your p-value against your </a:t>
            </a:r>
            <a:r>
              <a:rPr b="1" i="0" lang="en" sz="1500" u="none" cap="none" strike="noStrike">
                <a:solidFill>
                  <a:srgbClr val="6AA84F"/>
                </a:solidFill>
                <a:highlight>
                  <a:schemeClr val="lt1"/>
                </a:highlight>
                <a:latin typeface="Roboto"/>
                <a:ea typeface="Roboto"/>
                <a:cs typeface="Roboto"/>
                <a:sym typeface="Roboto"/>
              </a:rPr>
              <a:t>significance</a:t>
            </a:r>
            <a:r>
              <a:rPr b="0" i="0" lang="en" sz="1500" u="none" cap="none" strike="noStrike">
                <a:solidFill>
                  <a:srgbClr val="172B4D"/>
                </a:solidFill>
                <a:highlight>
                  <a:schemeClr val="lt1"/>
                </a:highlight>
                <a:latin typeface="Roboto"/>
                <a:ea typeface="Roboto"/>
                <a:cs typeface="Roboto"/>
                <a:sym typeface="Roboto"/>
              </a:rPr>
              <a:t> </a:t>
            </a:r>
            <a:r>
              <a:rPr b="1" i="0" lang="en" sz="1500" u="none" cap="none" strike="noStrike">
                <a:solidFill>
                  <a:srgbClr val="6AA84F"/>
                </a:solidFill>
                <a:highlight>
                  <a:schemeClr val="lt1"/>
                </a:highlight>
                <a:latin typeface="Roboto"/>
                <a:ea typeface="Roboto"/>
                <a:cs typeface="Roboto"/>
                <a:sym typeface="Roboto"/>
              </a:rPr>
              <a:t>level</a:t>
            </a:r>
            <a:r>
              <a:rPr b="0" i="0" lang="en" sz="1500" u="none" cap="none" strike="noStrike">
                <a:solidFill>
                  <a:srgbClr val="172B4D"/>
                </a:solidFill>
                <a:highlight>
                  <a:schemeClr val="lt1"/>
                </a:highlight>
                <a:latin typeface="Roboto"/>
                <a:ea typeface="Roboto"/>
                <a:cs typeface="Roboto"/>
                <a:sym typeface="Roboto"/>
              </a:rPr>
              <a:t> alpha.</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P-value &lt;= alpha -&gt; reject the null hypothesis H0</a:t>
            </a:r>
            <a:endParaRPr b="0" i="0" sz="1500" u="none" cap="none" strike="noStrike">
              <a:solidFill>
                <a:srgbClr val="172B4D"/>
              </a:solidFill>
              <a:highlight>
                <a:schemeClr val="lt1"/>
              </a:highlight>
              <a:latin typeface="Roboto"/>
              <a:ea typeface="Roboto"/>
              <a:cs typeface="Roboto"/>
              <a:sym typeface="Roboto"/>
            </a:endParaRPr>
          </a:p>
          <a:p>
            <a:pPr indent="-323850" lvl="1" marL="914400" marR="0" rtl="0" algn="l">
              <a:lnSpc>
                <a:spcPct val="100000"/>
              </a:lnSpc>
              <a:spcBef>
                <a:spcPts val="0"/>
              </a:spcBef>
              <a:spcAft>
                <a:spcPts val="0"/>
              </a:spcAft>
              <a:buClr>
                <a:srgbClr val="172B4D"/>
              </a:buClr>
              <a:buSzPts val="1500"/>
              <a:buFont typeface="Roboto"/>
              <a:buChar char="○"/>
            </a:pPr>
            <a:r>
              <a:rPr b="0" i="0" lang="en" sz="1500" u="none" cap="none" strike="noStrike">
                <a:solidFill>
                  <a:srgbClr val="172B4D"/>
                </a:solidFill>
                <a:highlight>
                  <a:schemeClr val="lt1"/>
                </a:highlight>
                <a:latin typeface="Roboto"/>
                <a:ea typeface="Roboto"/>
                <a:cs typeface="Roboto"/>
                <a:sym typeface="Roboto"/>
              </a:rPr>
              <a:t>P-value &gt; alpha -&gt; accept the null hypothesis H0</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172B4D"/>
              </a:solidFill>
              <a:highlight>
                <a:schemeClr val="lt1"/>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